
<file path=[Content_Types].xml><?xml version="1.0" encoding="utf-8"?>
<Types xmlns="http://schemas.openxmlformats.org/package/2006/content-types"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5077"/>
            <a:ext cx="9144000" cy="62329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6587" cy="6921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287" y="14350"/>
            <a:ext cx="763905" cy="749300"/>
          </a:xfrm>
          <a:custGeom>
            <a:avLst/>
            <a:gdLst/>
            <a:ahLst/>
            <a:cxnLst/>
            <a:rect l="l" t="t" r="r" b="b"/>
            <a:pathLst>
              <a:path w="763905" h="749300">
                <a:moveTo>
                  <a:pt x="0" y="749300"/>
                </a:moveTo>
                <a:lnTo>
                  <a:pt x="763587" y="749300"/>
                </a:lnTo>
                <a:lnTo>
                  <a:pt x="763587" y="0"/>
                </a:lnTo>
                <a:lnTo>
                  <a:pt x="0" y="0"/>
                </a:lnTo>
                <a:lnTo>
                  <a:pt x="0" y="74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647" y="13665"/>
            <a:ext cx="764540" cy="751205"/>
          </a:xfrm>
          <a:custGeom>
            <a:avLst/>
            <a:gdLst/>
            <a:ahLst/>
            <a:cxnLst/>
            <a:rect l="l" t="t" r="r" b="b"/>
            <a:pathLst>
              <a:path w="764540" h="751205">
                <a:moveTo>
                  <a:pt x="764273" y="0"/>
                </a:moveTo>
                <a:lnTo>
                  <a:pt x="0" y="0"/>
                </a:lnTo>
                <a:lnTo>
                  <a:pt x="0" y="750620"/>
                </a:lnTo>
                <a:lnTo>
                  <a:pt x="764273" y="750620"/>
                </a:lnTo>
                <a:lnTo>
                  <a:pt x="76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47" y="13665"/>
            <a:ext cx="764540" cy="751205"/>
          </a:xfrm>
          <a:custGeom>
            <a:avLst/>
            <a:gdLst/>
            <a:ahLst/>
            <a:cxnLst/>
            <a:rect l="l" t="t" r="r" b="b"/>
            <a:pathLst>
              <a:path w="764540" h="751205">
                <a:moveTo>
                  <a:pt x="0" y="750620"/>
                </a:moveTo>
                <a:lnTo>
                  <a:pt x="764273" y="750620"/>
                </a:lnTo>
                <a:lnTo>
                  <a:pt x="764273" y="0"/>
                </a:lnTo>
                <a:lnTo>
                  <a:pt x="0" y="0"/>
                </a:lnTo>
                <a:lnTo>
                  <a:pt x="0" y="750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5673" y="2481452"/>
            <a:ext cx="523265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5077"/>
            <a:ext cx="9144000" cy="62329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6587" cy="6921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287" y="14350"/>
            <a:ext cx="763905" cy="749300"/>
          </a:xfrm>
          <a:custGeom>
            <a:avLst/>
            <a:gdLst/>
            <a:ahLst/>
            <a:cxnLst/>
            <a:rect l="l" t="t" r="r" b="b"/>
            <a:pathLst>
              <a:path w="763905" h="749300">
                <a:moveTo>
                  <a:pt x="0" y="749300"/>
                </a:moveTo>
                <a:lnTo>
                  <a:pt x="763587" y="749300"/>
                </a:lnTo>
                <a:lnTo>
                  <a:pt x="763587" y="0"/>
                </a:lnTo>
                <a:lnTo>
                  <a:pt x="0" y="0"/>
                </a:lnTo>
                <a:lnTo>
                  <a:pt x="0" y="74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647" y="13665"/>
            <a:ext cx="764540" cy="751205"/>
          </a:xfrm>
          <a:custGeom>
            <a:avLst/>
            <a:gdLst/>
            <a:ahLst/>
            <a:cxnLst/>
            <a:rect l="l" t="t" r="r" b="b"/>
            <a:pathLst>
              <a:path w="764540" h="751205">
                <a:moveTo>
                  <a:pt x="764273" y="0"/>
                </a:moveTo>
                <a:lnTo>
                  <a:pt x="0" y="0"/>
                </a:lnTo>
                <a:lnTo>
                  <a:pt x="0" y="750620"/>
                </a:lnTo>
                <a:lnTo>
                  <a:pt x="764273" y="750620"/>
                </a:lnTo>
                <a:lnTo>
                  <a:pt x="76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47" y="13665"/>
            <a:ext cx="764540" cy="751205"/>
          </a:xfrm>
          <a:custGeom>
            <a:avLst/>
            <a:gdLst/>
            <a:ahLst/>
            <a:cxnLst/>
            <a:rect l="l" t="t" r="r" b="b"/>
            <a:pathLst>
              <a:path w="764540" h="751205">
                <a:moveTo>
                  <a:pt x="0" y="750620"/>
                </a:moveTo>
                <a:lnTo>
                  <a:pt x="764273" y="750620"/>
                </a:lnTo>
                <a:lnTo>
                  <a:pt x="764273" y="0"/>
                </a:lnTo>
                <a:lnTo>
                  <a:pt x="0" y="0"/>
                </a:lnTo>
                <a:lnTo>
                  <a:pt x="0" y="750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23304"/>
            <a:ext cx="9144000" cy="61346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67" y="54204"/>
            <a:ext cx="590819" cy="596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2740" y="2245309"/>
            <a:ext cx="6738518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108328"/>
            <a:ext cx="414909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71A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hyperlink" Target="mailto:support@fieldlook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5673" y="2481452"/>
            <a:ext cx="52311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>
                <a:solidFill>
                  <a:srgbClr val="2571A3"/>
                </a:solidFill>
                <a:latin typeface="Calibri"/>
                <a:cs typeface="Calibri"/>
              </a:rPr>
              <a:t>FruitLook</a:t>
            </a:r>
            <a:r>
              <a:rPr sz="4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2571A3"/>
                </a:solidFill>
                <a:latin typeface="Calibri"/>
                <a:cs typeface="Calibri"/>
              </a:rPr>
              <a:t>Data</a:t>
            </a:r>
            <a:r>
              <a:rPr sz="4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2571A3"/>
                </a:solidFill>
                <a:latin typeface="Calibri"/>
                <a:cs typeface="Calibri"/>
              </a:rPr>
              <a:t>Manual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0627C-57B9-441E-AD27-7357D387C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5400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40" dirty="0"/>
              <a:t> </a:t>
            </a:r>
            <a:r>
              <a:rPr sz="3200" spc="-5" dirty="0"/>
              <a:t>Production:</a:t>
            </a:r>
            <a:r>
              <a:rPr sz="3200" spc="-10" dirty="0"/>
              <a:t> </a:t>
            </a:r>
            <a:r>
              <a:rPr sz="3200" spc="-5" dirty="0"/>
              <a:t>Time</a:t>
            </a:r>
            <a:r>
              <a:rPr sz="3200" spc="-20" dirty="0"/>
              <a:t> </a:t>
            </a:r>
            <a:r>
              <a:rPr sz="3200" dirty="0"/>
              <a:t>Series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384429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97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use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Graph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monitor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continuous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development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throughout</a:t>
            </a:r>
            <a:r>
              <a:rPr sz="2000" spc="-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best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approach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evaluating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biomass production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compare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individual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fields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farm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norm.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5363" y="853186"/>
            <a:ext cx="4039870" cy="220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6375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similar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cultivar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types:</a:t>
            </a:r>
            <a:endParaRPr sz="20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09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If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all fields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show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 similar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drop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then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you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likely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looking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weather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induced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drop.</a:t>
            </a:r>
            <a:endParaRPr sz="1600">
              <a:latin typeface="Calibri"/>
              <a:cs typeface="Calibri"/>
            </a:endParaRPr>
          </a:p>
          <a:p>
            <a:pPr marL="756285" marR="611505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If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16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show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different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trend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compared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rest,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might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indicate</a:t>
            </a:r>
            <a:r>
              <a:rPr sz="16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issues.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1142" y="3986910"/>
            <a:ext cx="1983739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 this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example, there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1600" spc="-35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drop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visible in the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red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delineated area.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 is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most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likely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weather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related.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571A3"/>
                </a:solidFill>
                <a:latin typeface="Calibri"/>
                <a:cs typeface="Calibri"/>
              </a:rPr>
              <a:t>However,</a:t>
            </a:r>
            <a:r>
              <a:rPr sz="1600" spc="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after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drop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it is visible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blue and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gold coloured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fields do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not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recover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well. These fields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need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attention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upcoming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9514" y="3138211"/>
            <a:ext cx="6591934" cy="3663950"/>
            <a:chOff x="179514" y="3138211"/>
            <a:chExt cx="6591934" cy="3663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9"/>
              <a:ext cx="697522" cy="673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138211"/>
              <a:ext cx="6519418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80460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</a:t>
            </a:r>
            <a:r>
              <a:rPr sz="3200" dirty="0"/>
              <a:t> </a:t>
            </a:r>
            <a:r>
              <a:rPr sz="3200" spc="-10" dirty="0"/>
              <a:t>Production:</a:t>
            </a:r>
            <a:r>
              <a:rPr sz="3200" spc="10" dirty="0"/>
              <a:t> </a:t>
            </a:r>
            <a:r>
              <a:rPr sz="3200" spc="-5" dirty="0"/>
              <a:t>What</a:t>
            </a:r>
            <a:r>
              <a:rPr sz="3200" spc="5" dirty="0"/>
              <a:t> </a:t>
            </a:r>
            <a:r>
              <a:rPr sz="3200" dirty="0"/>
              <a:t>else</a:t>
            </a:r>
            <a:r>
              <a:rPr sz="3200" spc="-10" dirty="0"/>
              <a:t> </a:t>
            </a:r>
            <a:r>
              <a:rPr sz="3200" dirty="0"/>
              <a:t>is</a:t>
            </a:r>
            <a:r>
              <a:rPr sz="3200" spc="-10" dirty="0"/>
              <a:t> </a:t>
            </a:r>
            <a:r>
              <a:rPr sz="3200" spc="-5" dirty="0"/>
              <a:t>good</a:t>
            </a:r>
            <a:r>
              <a:rPr sz="3200" dirty="0"/>
              <a:t> </a:t>
            </a:r>
            <a:r>
              <a:rPr sz="3200" spc="-25" dirty="0"/>
              <a:t>to</a:t>
            </a:r>
            <a:r>
              <a:rPr sz="3200" spc="5" dirty="0"/>
              <a:t> </a:t>
            </a:r>
            <a:r>
              <a:rPr sz="3200" spc="-5" dirty="0"/>
              <a:t>know?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0138"/>
            <a:ext cx="80657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2560" indent="-343535">
              <a:lnSpc>
                <a:spcPct val="100000"/>
              </a:lnSpc>
              <a:spcBef>
                <a:spcPts val="10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describes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crop growth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over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full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listed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FieldLook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reflects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last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day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captured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week.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There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correlation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between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processes reflected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other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data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components.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If Biomass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drops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particular field, look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into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Index,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Use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Efficiency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Evapotranspiration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see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if this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drop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reflected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parameters.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14D4C-FA42-4A50-AA6D-E8D9E79A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457" y="2436622"/>
            <a:ext cx="38442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064" marR="5080" indent="-16510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Vegetation</a:t>
            </a:r>
            <a:r>
              <a:rPr spc="-75" dirty="0"/>
              <a:t> </a:t>
            </a:r>
            <a:r>
              <a:rPr spc="-20" dirty="0"/>
              <a:t>Index </a:t>
            </a:r>
            <a:r>
              <a:rPr spc="-980" dirty="0"/>
              <a:t> </a:t>
            </a:r>
            <a:r>
              <a:rPr dirty="0"/>
              <a:t>[-]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BC834-F0CD-4087-9B0E-72F7C780A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4763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Vegetation </a:t>
            </a:r>
            <a:r>
              <a:rPr sz="3200" spc="-10" dirty="0"/>
              <a:t>Index:</a:t>
            </a:r>
            <a:r>
              <a:rPr sz="3200" spc="15" dirty="0"/>
              <a:t> </a:t>
            </a:r>
            <a:r>
              <a:rPr sz="3200" spc="-5" dirty="0"/>
              <a:t>What</a:t>
            </a:r>
            <a:r>
              <a:rPr sz="3200" spc="-10" dirty="0"/>
              <a:t> is</a:t>
            </a:r>
            <a:r>
              <a:rPr sz="3200" spc="-5" dirty="0"/>
              <a:t> </a:t>
            </a:r>
            <a:r>
              <a:rPr sz="3200" dirty="0"/>
              <a:t>it?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792835"/>
            <a:ext cx="7766050" cy="1793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(=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NDVI)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indicator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vitality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crop.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results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reflection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Near-Infrared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light.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means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healthy,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vigorous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dense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vegetation.</a:t>
            </a:r>
            <a:endParaRPr sz="2000">
              <a:latin typeface="Calibri"/>
              <a:cs typeface="Calibri"/>
            </a:endParaRPr>
          </a:p>
          <a:p>
            <a:pPr marL="355600" marR="11811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strongly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influenced by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chlorophyll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content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cell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structure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leaves.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2645587"/>
            <a:ext cx="3950462" cy="29632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2" y="2917698"/>
            <a:ext cx="4324858" cy="23685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92935" y="5329554"/>
            <a:ext cx="222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F6028"/>
                </a:solidFill>
                <a:latin typeface="Calibri"/>
                <a:cs typeface="Calibri"/>
              </a:rPr>
              <a:t>1)</a:t>
            </a:r>
            <a:r>
              <a:rPr sz="800" spc="-5" dirty="0">
                <a:solidFill>
                  <a:srgbClr val="4F6028"/>
                </a:solidFill>
                <a:latin typeface="Calibri"/>
                <a:cs typeface="Calibri"/>
              </a:rPr>
              <a:t> https://midopt.com/solutions/color-imaging/ndvi/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0038" y="5329554"/>
            <a:ext cx="10496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F6028"/>
                </a:solidFill>
                <a:latin typeface="Calibri"/>
                <a:cs typeface="Calibri"/>
              </a:rPr>
              <a:t>2)</a:t>
            </a:r>
            <a:r>
              <a:rPr sz="800" spc="-30" dirty="0">
                <a:solidFill>
                  <a:srgbClr val="4F6028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4F6028"/>
                </a:solidFill>
                <a:latin typeface="Calibri"/>
                <a:cs typeface="Calibri"/>
              </a:rPr>
              <a:t>h</a:t>
            </a:r>
            <a:r>
              <a:rPr sz="800" spc="-10" dirty="0">
                <a:solidFill>
                  <a:srgbClr val="4F6028"/>
                </a:solidFill>
                <a:latin typeface="Calibri"/>
                <a:cs typeface="Calibri"/>
              </a:rPr>
              <a:t>tt</a:t>
            </a:r>
            <a:r>
              <a:rPr sz="800" spc="-5" dirty="0">
                <a:solidFill>
                  <a:srgbClr val="4F6028"/>
                </a:solidFill>
                <a:latin typeface="Calibri"/>
                <a:cs typeface="Calibri"/>
              </a:rPr>
              <a:t>p</a:t>
            </a:r>
            <a:r>
              <a:rPr sz="800" spc="-10" dirty="0">
                <a:solidFill>
                  <a:srgbClr val="4F6028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4F6028"/>
                </a:solidFill>
                <a:latin typeface="Calibri"/>
                <a:cs typeface="Calibri"/>
              </a:rPr>
              <a:t>://</a:t>
            </a:r>
            <a:r>
              <a:rPr sz="800" spc="-5" dirty="0">
                <a:solidFill>
                  <a:srgbClr val="4F6028"/>
                </a:solidFill>
                <a:latin typeface="Calibri"/>
                <a:cs typeface="Calibri"/>
              </a:rPr>
              <a:t>eos.co</a:t>
            </a:r>
            <a:r>
              <a:rPr sz="800" spc="5" dirty="0">
                <a:solidFill>
                  <a:srgbClr val="4F6028"/>
                </a:solidFill>
                <a:latin typeface="Calibri"/>
                <a:cs typeface="Calibri"/>
              </a:rPr>
              <a:t>m</a:t>
            </a:r>
            <a:r>
              <a:rPr sz="800" spc="-5" dirty="0">
                <a:solidFill>
                  <a:srgbClr val="4F6028"/>
                </a:solidFill>
                <a:latin typeface="Calibri"/>
                <a:cs typeface="Calibri"/>
              </a:rPr>
              <a:t>/ndvi</a:t>
            </a:r>
            <a:r>
              <a:rPr sz="800" dirty="0">
                <a:solidFill>
                  <a:srgbClr val="4F6028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D439F-37E4-40A5-9228-E4F27F142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5195"/>
            <a:ext cx="8061959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cropped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land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normally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has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value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0.2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0.9.</a:t>
            </a:r>
            <a:endParaRPr sz="2000">
              <a:latin typeface="Calibri"/>
              <a:cs typeface="Calibri"/>
            </a:endParaRPr>
          </a:p>
          <a:p>
            <a:pPr marL="355600" marR="52070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affected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plants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growing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patch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land,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including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cover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crop,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weeds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itself.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25146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seasonal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like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wheat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maize,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curve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describes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onset,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vegetative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ripening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harvest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has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strongly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curved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profile.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deciduous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fruit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seasonal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curve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apparent.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Instead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slow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even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flat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profile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can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expected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during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 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Index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will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decline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onset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leaf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fall.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Evergreen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trees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stable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profile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throughout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2571A3"/>
                </a:solidFill>
                <a:latin typeface="Calibri"/>
                <a:cs typeface="Calibri"/>
              </a:rPr>
              <a:t>year.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655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Vegetation </a:t>
            </a:r>
            <a:r>
              <a:rPr sz="3200" spc="-10" dirty="0"/>
              <a:t>Index:</a:t>
            </a:r>
            <a:r>
              <a:rPr sz="3200" spc="15" dirty="0"/>
              <a:t> </a:t>
            </a:r>
            <a:r>
              <a:rPr sz="3200" spc="-5" dirty="0"/>
              <a:t>What</a:t>
            </a:r>
            <a:r>
              <a:rPr sz="3200" spc="-10" dirty="0"/>
              <a:t> can</a:t>
            </a:r>
            <a:r>
              <a:rPr sz="3200" spc="-5" dirty="0"/>
              <a:t> </a:t>
            </a:r>
            <a:r>
              <a:rPr sz="3200" spc="-10" dirty="0"/>
              <a:t>you</a:t>
            </a:r>
            <a:r>
              <a:rPr sz="3200" spc="-15" dirty="0"/>
              <a:t> </a:t>
            </a:r>
            <a:r>
              <a:rPr sz="3200" spc="-10" dirty="0"/>
              <a:t>expect?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FAA91-52D8-4D64-B0D0-A810E2A9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5022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Vegetation</a:t>
            </a:r>
            <a:r>
              <a:rPr sz="3200" spc="-40" dirty="0"/>
              <a:t> </a:t>
            </a:r>
            <a:r>
              <a:rPr sz="3200" spc="-10" dirty="0"/>
              <a:t>Index:</a:t>
            </a:r>
            <a:r>
              <a:rPr sz="3200" spc="15" dirty="0"/>
              <a:t> </a:t>
            </a:r>
            <a:r>
              <a:rPr sz="3200" spc="-5" dirty="0"/>
              <a:t>Spatial</a:t>
            </a:r>
            <a:r>
              <a:rPr sz="3200" dirty="0"/>
              <a:t> </a:t>
            </a:r>
            <a:r>
              <a:rPr sz="3200" spc="-10" dirty="0"/>
              <a:t>View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7"/>
            <a:ext cx="837946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9079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Index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single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 field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should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have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homogeneous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outlook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throughout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</a:t>
            </a:r>
            <a:endParaRPr sz="20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63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image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shows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relatively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homogeneous field,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bottom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image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western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part of 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vigorous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eastern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part.</a:t>
            </a:r>
            <a:endParaRPr sz="2000" dirty="0">
              <a:latin typeface="Calibri"/>
              <a:cs typeface="Calibri"/>
            </a:endParaRPr>
          </a:p>
          <a:p>
            <a:pPr marL="355600" marR="76200" indent="-343535">
              <a:lnSpc>
                <a:spcPct val="100000"/>
              </a:lnSpc>
              <a:spcBef>
                <a:spcPts val="163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Consistent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might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part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responding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well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your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management.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could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example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relate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soils.</a:t>
            </a:r>
            <a:endParaRPr sz="2000" dirty="0">
              <a:latin typeface="Calibri"/>
              <a:cs typeface="Calibri"/>
            </a:endParaRPr>
          </a:p>
          <a:p>
            <a:pPr marL="355600" marR="283845" indent="-343535">
              <a:lnSpc>
                <a:spcPct val="100000"/>
              </a:lnSpc>
              <a:spcBef>
                <a:spcPts val="164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Sudden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weak spots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Vegetation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Index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be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caused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hazards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like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disease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pests,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various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other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issues.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BDD68-241D-43A7-96CE-0ACFA001D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17C37-158A-4377-84F6-234C989A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252194"/>
            <a:ext cx="5943600" cy="2481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4873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Vegetation</a:t>
            </a:r>
            <a:r>
              <a:rPr sz="3200" spc="-35" dirty="0"/>
              <a:t> </a:t>
            </a:r>
            <a:r>
              <a:rPr sz="3200" spc="-10" dirty="0"/>
              <a:t>Index:</a:t>
            </a:r>
            <a:r>
              <a:rPr sz="3200" spc="15" dirty="0"/>
              <a:t> </a:t>
            </a:r>
            <a:r>
              <a:rPr sz="3200" spc="-5" dirty="0"/>
              <a:t>Time</a:t>
            </a:r>
            <a:r>
              <a:rPr sz="3200" spc="-10" dirty="0"/>
              <a:t> </a:t>
            </a:r>
            <a:r>
              <a:rPr sz="3200" spc="-5" dirty="0"/>
              <a:t>series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925195"/>
            <a:ext cx="41344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use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temporal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profile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A3C339"/>
                </a:solidFill>
                <a:latin typeface="Arial MT"/>
                <a:cs typeface="Arial MT"/>
              </a:rPr>
              <a:t>• </a:t>
            </a:r>
            <a:r>
              <a:rPr sz="2000" spc="-540" dirty="0">
                <a:solidFill>
                  <a:srgbClr val="A3C339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easily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continuous</a:t>
            </a:r>
            <a:r>
              <a:rPr sz="2000" spc="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development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throughout</a:t>
            </a:r>
            <a:r>
              <a:rPr sz="2000" spc="-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8516" y="925195"/>
            <a:ext cx="359981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decline is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visible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no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changes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have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been made in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management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(for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example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no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extensive</a:t>
            </a:r>
            <a:r>
              <a:rPr sz="20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pruning)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possibly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something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going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amiss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2852877"/>
            <a:ext cx="6984746" cy="3850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ACB3A-FFAF-4804-9F48-EF2D42DE6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7546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Vegetation</a:t>
            </a:r>
            <a:r>
              <a:rPr sz="3200" spc="-20" dirty="0"/>
              <a:t> </a:t>
            </a:r>
            <a:r>
              <a:rPr sz="3200" spc="-10" dirty="0"/>
              <a:t>Index:</a:t>
            </a:r>
            <a:r>
              <a:rPr sz="3200" spc="25" dirty="0"/>
              <a:t> </a:t>
            </a:r>
            <a:r>
              <a:rPr sz="3200" spc="-5" dirty="0"/>
              <a:t>What</a:t>
            </a:r>
            <a:r>
              <a:rPr sz="3200" spc="5" dirty="0"/>
              <a:t> </a:t>
            </a:r>
            <a:r>
              <a:rPr sz="3200" spc="-5" dirty="0"/>
              <a:t>else</a:t>
            </a:r>
            <a:r>
              <a:rPr sz="3200" dirty="0"/>
              <a:t> </a:t>
            </a:r>
            <a:r>
              <a:rPr sz="3200" spc="-10" dirty="0"/>
              <a:t>is</a:t>
            </a:r>
            <a:r>
              <a:rPr sz="3200" dirty="0"/>
              <a:t> </a:t>
            </a:r>
            <a:r>
              <a:rPr sz="3200" spc="-10" dirty="0"/>
              <a:t>good</a:t>
            </a:r>
            <a:r>
              <a:rPr sz="3200" spc="10" dirty="0"/>
              <a:t> </a:t>
            </a:r>
            <a:r>
              <a:rPr sz="3200" spc="-25" dirty="0"/>
              <a:t>to</a:t>
            </a:r>
            <a:r>
              <a:rPr sz="3200" spc="5" dirty="0"/>
              <a:t> </a:t>
            </a:r>
            <a:r>
              <a:rPr sz="3200" spc="-5" dirty="0"/>
              <a:t>know?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0138"/>
            <a:ext cx="8015605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Vegetation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Index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map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FieldLook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actual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satellite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recording: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hence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parameter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layer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provides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direct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snapshot</a:t>
            </a:r>
            <a:r>
              <a:rPr sz="24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your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4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condition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that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specific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35560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Please </a:t>
            </a:r>
            <a:r>
              <a:rPr sz="2400" spc="-30" dirty="0">
                <a:solidFill>
                  <a:srgbClr val="2571A3"/>
                </a:solidFill>
                <a:latin typeface="Calibri"/>
                <a:cs typeface="Calibri"/>
              </a:rPr>
              <a:t>take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into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account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type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trellis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system,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pruning/thinning,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row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distance,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cover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crops,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weeds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all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influence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Vegetation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Index.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example: where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0.8 is a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value often</a:t>
            </a:r>
            <a:r>
              <a:rPr sz="24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seen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table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grape</a:t>
            </a:r>
            <a:r>
              <a:rPr sz="24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this is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rarely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seen 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wine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grapes,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different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manner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trellis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design.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ED478-7A3A-47D0-88EB-A22D6CC6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01" y="2287651"/>
            <a:ext cx="588391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9725" marR="5080" indent="-1597660">
              <a:lnSpc>
                <a:spcPct val="100000"/>
              </a:lnSpc>
              <a:spcBef>
                <a:spcPts val="105"/>
              </a:spcBef>
            </a:pPr>
            <a:r>
              <a:rPr dirty="0"/>
              <a:t>Actual</a:t>
            </a:r>
            <a:r>
              <a:rPr spc="-65" dirty="0"/>
              <a:t> </a:t>
            </a:r>
            <a:r>
              <a:rPr spc="-20" dirty="0"/>
              <a:t>Evapotranspiration </a:t>
            </a:r>
            <a:r>
              <a:rPr spc="-980" dirty="0"/>
              <a:t> </a:t>
            </a:r>
            <a:r>
              <a:rPr spc="-5" dirty="0"/>
              <a:t>(Actual ET) </a:t>
            </a:r>
            <a:r>
              <a:rPr dirty="0"/>
              <a:t> </a:t>
            </a:r>
            <a:r>
              <a:rPr spc="-5" dirty="0"/>
              <a:t>[mm/week]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0F9D9-0043-45A8-80D4-215D6D11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3495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Actual</a:t>
            </a:r>
            <a:r>
              <a:rPr sz="3200" spc="-15" dirty="0"/>
              <a:t> </a:t>
            </a:r>
            <a:r>
              <a:rPr sz="3200" spc="-70" dirty="0"/>
              <a:t>ET:</a:t>
            </a:r>
            <a:r>
              <a:rPr sz="3200" spc="-15" dirty="0"/>
              <a:t> </a:t>
            </a:r>
            <a:r>
              <a:rPr sz="3200" spc="-5" dirty="0"/>
              <a:t>What</a:t>
            </a:r>
            <a:r>
              <a:rPr sz="3200" spc="-15" dirty="0"/>
              <a:t> </a:t>
            </a:r>
            <a:r>
              <a:rPr sz="3200" dirty="0"/>
              <a:t>is</a:t>
            </a:r>
            <a:r>
              <a:rPr sz="3200" spc="-20" dirty="0"/>
              <a:t> </a:t>
            </a:r>
            <a:r>
              <a:rPr sz="3200" dirty="0"/>
              <a:t>it?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The </a:t>
            </a:r>
            <a:r>
              <a:rPr dirty="0"/>
              <a:t>Actual </a:t>
            </a:r>
            <a:r>
              <a:rPr spc="-10" dirty="0"/>
              <a:t>Evapotranspiration </a:t>
            </a:r>
            <a:r>
              <a:rPr dirty="0"/>
              <a:t>(ET) is </a:t>
            </a:r>
            <a:r>
              <a:rPr spc="-44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sum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amount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5" dirty="0"/>
              <a:t>water</a:t>
            </a:r>
            <a:r>
              <a:rPr spc="5" dirty="0"/>
              <a:t> </a:t>
            </a:r>
            <a:r>
              <a:rPr spc="-5" dirty="0"/>
              <a:t>that </a:t>
            </a:r>
            <a:r>
              <a:rPr spc="-440" dirty="0"/>
              <a:t> </a:t>
            </a:r>
            <a:r>
              <a:rPr dirty="0"/>
              <a:t>is </a:t>
            </a:r>
            <a:r>
              <a:rPr spc="-15" dirty="0"/>
              <a:t>evaporated from </a:t>
            </a:r>
            <a:r>
              <a:rPr dirty="0"/>
              <a:t>the </a:t>
            </a:r>
            <a:r>
              <a:rPr spc="-5" dirty="0"/>
              <a:t>soil </a:t>
            </a:r>
            <a:r>
              <a:rPr dirty="0"/>
              <a:t>(E) and </a:t>
            </a:r>
            <a:r>
              <a:rPr spc="5" dirty="0"/>
              <a:t> </a:t>
            </a:r>
            <a:r>
              <a:rPr dirty="0"/>
              <a:t>the</a:t>
            </a:r>
            <a:r>
              <a:rPr spc="-5" dirty="0"/>
              <a:t> amount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15" dirty="0"/>
              <a:t>water</a:t>
            </a:r>
            <a:r>
              <a:rPr spc="5" dirty="0"/>
              <a:t> </a:t>
            </a:r>
            <a:r>
              <a:rPr spc="-5" dirty="0"/>
              <a:t>that</a:t>
            </a:r>
            <a:r>
              <a:rPr dirty="0"/>
              <a:t> is</a:t>
            </a:r>
            <a:r>
              <a:rPr spc="5" dirty="0"/>
              <a:t> </a:t>
            </a:r>
            <a:r>
              <a:rPr spc="-10" dirty="0"/>
              <a:t>lost </a:t>
            </a:r>
            <a:r>
              <a:rPr spc="-5" dirty="0"/>
              <a:t> through</a:t>
            </a:r>
            <a:r>
              <a:rPr spc="-25" dirty="0"/>
              <a:t> </a:t>
            </a:r>
            <a:r>
              <a:rPr spc="-10" dirty="0"/>
              <a:t>transpiration</a:t>
            </a:r>
            <a:r>
              <a:rPr spc="-5" dirty="0"/>
              <a:t> by</a:t>
            </a:r>
            <a:r>
              <a:rPr spc="-2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crop,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2572297"/>
            <a:ext cx="4103370" cy="3257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cover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and/or</a:t>
            </a:r>
            <a:r>
              <a:rPr sz="2000" spc="-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weeds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(T).</a:t>
            </a:r>
            <a:endParaRPr sz="2000">
              <a:latin typeface="Calibri"/>
              <a:cs typeface="Calibri"/>
            </a:endParaRPr>
          </a:p>
          <a:p>
            <a:pPr marL="355600" marR="4826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Where non-consumed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be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recaptured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downstream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use,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replenishes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groundwater,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consumed by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cannot.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represents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actual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amount 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consumed during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production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process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is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expressed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mm/week.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0215" y="1321308"/>
            <a:ext cx="1450340" cy="3816350"/>
            <a:chOff x="6300215" y="1321308"/>
            <a:chExt cx="1450340" cy="3816350"/>
          </a:xfrm>
        </p:grpSpPr>
        <p:sp>
          <p:nvSpPr>
            <p:cNvPr id="6" name="object 6"/>
            <p:cNvSpPr/>
            <p:nvPr/>
          </p:nvSpPr>
          <p:spPr>
            <a:xfrm>
              <a:off x="6974204" y="1321308"/>
              <a:ext cx="114300" cy="3816350"/>
            </a:xfrm>
            <a:custGeom>
              <a:avLst/>
              <a:gdLst/>
              <a:ahLst/>
              <a:cxnLst/>
              <a:rect l="l" t="t" r="r" b="b"/>
              <a:pathLst>
                <a:path w="114300" h="3816350">
                  <a:moveTo>
                    <a:pt x="76200" y="3702050"/>
                  </a:moveTo>
                  <a:lnTo>
                    <a:pt x="38100" y="3702050"/>
                  </a:lnTo>
                  <a:lnTo>
                    <a:pt x="38100" y="3816350"/>
                  </a:lnTo>
                  <a:lnTo>
                    <a:pt x="76200" y="3816350"/>
                  </a:lnTo>
                  <a:lnTo>
                    <a:pt x="76200" y="3702050"/>
                  </a:lnTo>
                  <a:close/>
                </a:path>
                <a:path w="114300" h="3816350">
                  <a:moveTo>
                    <a:pt x="76200" y="3549650"/>
                  </a:moveTo>
                  <a:lnTo>
                    <a:pt x="38100" y="3549650"/>
                  </a:lnTo>
                  <a:lnTo>
                    <a:pt x="38100" y="3663950"/>
                  </a:lnTo>
                  <a:lnTo>
                    <a:pt x="76200" y="3663950"/>
                  </a:lnTo>
                  <a:lnTo>
                    <a:pt x="76200" y="3549650"/>
                  </a:lnTo>
                  <a:close/>
                </a:path>
                <a:path w="114300" h="3816350">
                  <a:moveTo>
                    <a:pt x="76200" y="3397250"/>
                  </a:moveTo>
                  <a:lnTo>
                    <a:pt x="38100" y="3397250"/>
                  </a:lnTo>
                  <a:lnTo>
                    <a:pt x="38100" y="3511550"/>
                  </a:lnTo>
                  <a:lnTo>
                    <a:pt x="76200" y="3511550"/>
                  </a:lnTo>
                  <a:lnTo>
                    <a:pt x="76200" y="3397250"/>
                  </a:lnTo>
                  <a:close/>
                </a:path>
                <a:path w="114300" h="3816350">
                  <a:moveTo>
                    <a:pt x="76200" y="3244849"/>
                  </a:moveTo>
                  <a:lnTo>
                    <a:pt x="38100" y="3244849"/>
                  </a:lnTo>
                  <a:lnTo>
                    <a:pt x="38100" y="3359150"/>
                  </a:lnTo>
                  <a:lnTo>
                    <a:pt x="76200" y="3359150"/>
                  </a:lnTo>
                  <a:lnTo>
                    <a:pt x="76200" y="3244849"/>
                  </a:lnTo>
                  <a:close/>
                </a:path>
                <a:path w="114300" h="3816350">
                  <a:moveTo>
                    <a:pt x="76200" y="3092449"/>
                  </a:moveTo>
                  <a:lnTo>
                    <a:pt x="38100" y="3092449"/>
                  </a:lnTo>
                  <a:lnTo>
                    <a:pt x="38100" y="3206749"/>
                  </a:lnTo>
                  <a:lnTo>
                    <a:pt x="76200" y="3206749"/>
                  </a:lnTo>
                  <a:lnTo>
                    <a:pt x="76200" y="3092449"/>
                  </a:lnTo>
                  <a:close/>
                </a:path>
                <a:path w="114300" h="3816350">
                  <a:moveTo>
                    <a:pt x="76200" y="2940049"/>
                  </a:moveTo>
                  <a:lnTo>
                    <a:pt x="38100" y="2940049"/>
                  </a:lnTo>
                  <a:lnTo>
                    <a:pt x="38100" y="3054349"/>
                  </a:lnTo>
                  <a:lnTo>
                    <a:pt x="76200" y="3054349"/>
                  </a:lnTo>
                  <a:lnTo>
                    <a:pt x="76200" y="2940049"/>
                  </a:lnTo>
                  <a:close/>
                </a:path>
                <a:path w="114300" h="3816350">
                  <a:moveTo>
                    <a:pt x="76200" y="2787649"/>
                  </a:moveTo>
                  <a:lnTo>
                    <a:pt x="38100" y="2787649"/>
                  </a:lnTo>
                  <a:lnTo>
                    <a:pt x="38100" y="2901949"/>
                  </a:lnTo>
                  <a:lnTo>
                    <a:pt x="76200" y="2901949"/>
                  </a:lnTo>
                  <a:lnTo>
                    <a:pt x="76200" y="2787649"/>
                  </a:lnTo>
                  <a:close/>
                </a:path>
                <a:path w="114300" h="3816350">
                  <a:moveTo>
                    <a:pt x="76200" y="2635249"/>
                  </a:moveTo>
                  <a:lnTo>
                    <a:pt x="38100" y="2635249"/>
                  </a:lnTo>
                  <a:lnTo>
                    <a:pt x="38100" y="2749549"/>
                  </a:lnTo>
                  <a:lnTo>
                    <a:pt x="76200" y="2749549"/>
                  </a:lnTo>
                  <a:lnTo>
                    <a:pt x="76200" y="2635249"/>
                  </a:lnTo>
                  <a:close/>
                </a:path>
                <a:path w="114300" h="3816350">
                  <a:moveTo>
                    <a:pt x="76200" y="2482849"/>
                  </a:moveTo>
                  <a:lnTo>
                    <a:pt x="38100" y="2482849"/>
                  </a:lnTo>
                  <a:lnTo>
                    <a:pt x="38100" y="2597149"/>
                  </a:lnTo>
                  <a:lnTo>
                    <a:pt x="76200" y="2597149"/>
                  </a:lnTo>
                  <a:lnTo>
                    <a:pt x="76200" y="2482849"/>
                  </a:lnTo>
                  <a:close/>
                </a:path>
                <a:path w="114300" h="3816350">
                  <a:moveTo>
                    <a:pt x="76200" y="2330449"/>
                  </a:moveTo>
                  <a:lnTo>
                    <a:pt x="38100" y="2330449"/>
                  </a:lnTo>
                  <a:lnTo>
                    <a:pt x="38100" y="2444749"/>
                  </a:lnTo>
                  <a:lnTo>
                    <a:pt x="76200" y="2444749"/>
                  </a:lnTo>
                  <a:lnTo>
                    <a:pt x="76200" y="2330449"/>
                  </a:lnTo>
                  <a:close/>
                </a:path>
                <a:path w="114300" h="3816350">
                  <a:moveTo>
                    <a:pt x="76200" y="2178050"/>
                  </a:moveTo>
                  <a:lnTo>
                    <a:pt x="38100" y="2178050"/>
                  </a:lnTo>
                  <a:lnTo>
                    <a:pt x="38100" y="2292349"/>
                  </a:lnTo>
                  <a:lnTo>
                    <a:pt x="76200" y="2292349"/>
                  </a:lnTo>
                  <a:lnTo>
                    <a:pt x="76200" y="2178050"/>
                  </a:lnTo>
                  <a:close/>
                </a:path>
                <a:path w="114300" h="3816350">
                  <a:moveTo>
                    <a:pt x="76200" y="2025650"/>
                  </a:moveTo>
                  <a:lnTo>
                    <a:pt x="38100" y="2025650"/>
                  </a:lnTo>
                  <a:lnTo>
                    <a:pt x="38100" y="2139950"/>
                  </a:lnTo>
                  <a:lnTo>
                    <a:pt x="76200" y="2139950"/>
                  </a:lnTo>
                  <a:lnTo>
                    <a:pt x="76200" y="2025650"/>
                  </a:lnTo>
                  <a:close/>
                </a:path>
                <a:path w="114300" h="3816350">
                  <a:moveTo>
                    <a:pt x="76200" y="1873250"/>
                  </a:moveTo>
                  <a:lnTo>
                    <a:pt x="38100" y="1873250"/>
                  </a:lnTo>
                  <a:lnTo>
                    <a:pt x="38100" y="1987550"/>
                  </a:lnTo>
                  <a:lnTo>
                    <a:pt x="76200" y="1987550"/>
                  </a:lnTo>
                  <a:lnTo>
                    <a:pt x="76200" y="1873250"/>
                  </a:lnTo>
                  <a:close/>
                </a:path>
                <a:path w="114300" h="3816350">
                  <a:moveTo>
                    <a:pt x="76200" y="1720850"/>
                  </a:moveTo>
                  <a:lnTo>
                    <a:pt x="38100" y="1720850"/>
                  </a:lnTo>
                  <a:lnTo>
                    <a:pt x="38100" y="1835150"/>
                  </a:lnTo>
                  <a:lnTo>
                    <a:pt x="76200" y="1835150"/>
                  </a:lnTo>
                  <a:lnTo>
                    <a:pt x="76200" y="1720850"/>
                  </a:lnTo>
                  <a:close/>
                </a:path>
                <a:path w="114300" h="3816350">
                  <a:moveTo>
                    <a:pt x="76200" y="1568450"/>
                  </a:moveTo>
                  <a:lnTo>
                    <a:pt x="38100" y="1568450"/>
                  </a:lnTo>
                  <a:lnTo>
                    <a:pt x="38100" y="1682750"/>
                  </a:lnTo>
                  <a:lnTo>
                    <a:pt x="76200" y="1682750"/>
                  </a:lnTo>
                  <a:lnTo>
                    <a:pt x="76200" y="1568450"/>
                  </a:lnTo>
                  <a:close/>
                </a:path>
                <a:path w="114300" h="3816350">
                  <a:moveTo>
                    <a:pt x="76200" y="1416050"/>
                  </a:moveTo>
                  <a:lnTo>
                    <a:pt x="38100" y="1416050"/>
                  </a:lnTo>
                  <a:lnTo>
                    <a:pt x="38100" y="1530350"/>
                  </a:lnTo>
                  <a:lnTo>
                    <a:pt x="76200" y="1530350"/>
                  </a:lnTo>
                  <a:lnTo>
                    <a:pt x="76200" y="1416050"/>
                  </a:lnTo>
                  <a:close/>
                </a:path>
                <a:path w="114300" h="3816350">
                  <a:moveTo>
                    <a:pt x="76200" y="1263650"/>
                  </a:moveTo>
                  <a:lnTo>
                    <a:pt x="38100" y="1263650"/>
                  </a:lnTo>
                  <a:lnTo>
                    <a:pt x="38100" y="1377950"/>
                  </a:lnTo>
                  <a:lnTo>
                    <a:pt x="76200" y="1377950"/>
                  </a:lnTo>
                  <a:lnTo>
                    <a:pt x="76200" y="1263650"/>
                  </a:lnTo>
                  <a:close/>
                </a:path>
                <a:path w="114300" h="3816350">
                  <a:moveTo>
                    <a:pt x="76200" y="1111250"/>
                  </a:moveTo>
                  <a:lnTo>
                    <a:pt x="38100" y="1111250"/>
                  </a:lnTo>
                  <a:lnTo>
                    <a:pt x="38100" y="1225550"/>
                  </a:lnTo>
                  <a:lnTo>
                    <a:pt x="76200" y="1225550"/>
                  </a:lnTo>
                  <a:lnTo>
                    <a:pt x="76200" y="1111250"/>
                  </a:lnTo>
                  <a:close/>
                </a:path>
                <a:path w="114300" h="3816350">
                  <a:moveTo>
                    <a:pt x="76200" y="958850"/>
                  </a:moveTo>
                  <a:lnTo>
                    <a:pt x="38100" y="958850"/>
                  </a:lnTo>
                  <a:lnTo>
                    <a:pt x="38100" y="1073150"/>
                  </a:lnTo>
                  <a:lnTo>
                    <a:pt x="76200" y="1073150"/>
                  </a:lnTo>
                  <a:lnTo>
                    <a:pt x="76200" y="958850"/>
                  </a:lnTo>
                  <a:close/>
                </a:path>
                <a:path w="114300" h="3816350">
                  <a:moveTo>
                    <a:pt x="76200" y="806450"/>
                  </a:moveTo>
                  <a:lnTo>
                    <a:pt x="38100" y="806450"/>
                  </a:lnTo>
                  <a:lnTo>
                    <a:pt x="38100" y="920750"/>
                  </a:lnTo>
                  <a:lnTo>
                    <a:pt x="76200" y="920750"/>
                  </a:lnTo>
                  <a:lnTo>
                    <a:pt x="76200" y="806450"/>
                  </a:lnTo>
                  <a:close/>
                </a:path>
                <a:path w="114300" h="3816350">
                  <a:moveTo>
                    <a:pt x="76200" y="654050"/>
                  </a:moveTo>
                  <a:lnTo>
                    <a:pt x="38100" y="654050"/>
                  </a:lnTo>
                  <a:lnTo>
                    <a:pt x="38100" y="768350"/>
                  </a:lnTo>
                  <a:lnTo>
                    <a:pt x="76200" y="768350"/>
                  </a:lnTo>
                  <a:lnTo>
                    <a:pt x="76200" y="654050"/>
                  </a:lnTo>
                  <a:close/>
                </a:path>
                <a:path w="114300" h="3816350">
                  <a:moveTo>
                    <a:pt x="76200" y="501650"/>
                  </a:moveTo>
                  <a:lnTo>
                    <a:pt x="38100" y="501650"/>
                  </a:lnTo>
                  <a:lnTo>
                    <a:pt x="38100" y="615950"/>
                  </a:lnTo>
                  <a:lnTo>
                    <a:pt x="76200" y="615950"/>
                  </a:lnTo>
                  <a:lnTo>
                    <a:pt x="76200" y="501650"/>
                  </a:lnTo>
                  <a:close/>
                </a:path>
                <a:path w="114300" h="3816350">
                  <a:moveTo>
                    <a:pt x="76200" y="349250"/>
                  </a:moveTo>
                  <a:lnTo>
                    <a:pt x="38100" y="349250"/>
                  </a:lnTo>
                  <a:lnTo>
                    <a:pt x="38100" y="463550"/>
                  </a:lnTo>
                  <a:lnTo>
                    <a:pt x="76200" y="463550"/>
                  </a:lnTo>
                  <a:lnTo>
                    <a:pt x="76200" y="349250"/>
                  </a:lnTo>
                  <a:close/>
                </a:path>
                <a:path w="114300" h="3816350">
                  <a:moveTo>
                    <a:pt x="76200" y="196850"/>
                  </a:moveTo>
                  <a:lnTo>
                    <a:pt x="38100" y="196850"/>
                  </a:lnTo>
                  <a:lnTo>
                    <a:pt x="38100" y="311150"/>
                  </a:lnTo>
                  <a:lnTo>
                    <a:pt x="76200" y="311150"/>
                  </a:lnTo>
                  <a:lnTo>
                    <a:pt x="76200" y="196850"/>
                  </a:lnTo>
                  <a:close/>
                </a:path>
                <a:path w="114300" h="381635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58750"/>
                  </a:lnTo>
                  <a:lnTo>
                    <a:pt x="76200" y="158750"/>
                  </a:lnTo>
                  <a:lnTo>
                    <a:pt x="76200" y="95250"/>
                  </a:lnTo>
                  <a:close/>
                </a:path>
                <a:path w="114300" h="381635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1635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1753362"/>
              <a:ext cx="1450339" cy="31200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25081" y="775207"/>
            <a:ext cx="88963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Transpiration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 through the 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stomata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in 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plant</a:t>
            </a:r>
            <a:r>
              <a:rPr sz="1100" spc="-5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leaves</a:t>
            </a:r>
            <a:r>
              <a:rPr sz="1100" spc="-3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(T) </a:t>
            </a:r>
            <a:r>
              <a:rPr sz="1100" spc="-2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mm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3317" y="2257424"/>
            <a:ext cx="158115" cy="2308860"/>
          </a:xfrm>
          <a:custGeom>
            <a:avLst/>
            <a:gdLst/>
            <a:ahLst/>
            <a:cxnLst/>
            <a:rect l="l" t="t" r="r" b="b"/>
            <a:pathLst>
              <a:path w="158115" h="2308860">
                <a:moveTo>
                  <a:pt x="85725" y="85725"/>
                </a:moveTo>
                <a:lnTo>
                  <a:pt x="78549" y="71374"/>
                </a:lnTo>
                <a:lnTo>
                  <a:pt x="42926" y="0"/>
                </a:lnTo>
                <a:lnTo>
                  <a:pt x="0" y="85725"/>
                </a:lnTo>
                <a:lnTo>
                  <a:pt x="28575" y="85725"/>
                </a:lnTo>
                <a:lnTo>
                  <a:pt x="28575" y="288036"/>
                </a:lnTo>
                <a:lnTo>
                  <a:pt x="57150" y="288036"/>
                </a:lnTo>
                <a:lnTo>
                  <a:pt x="57150" y="85725"/>
                </a:lnTo>
                <a:lnTo>
                  <a:pt x="85725" y="85725"/>
                </a:lnTo>
                <a:close/>
              </a:path>
              <a:path w="158115" h="2308860">
                <a:moveTo>
                  <a:pt x="157734" y="2106041"/>
                </a:moveTo>
                <a:lnTo>
                  <a:pt x="150622" y="2091817"/>
                </a:lnTo>
                <a:lnTo>
                  <a:pt x="114935" y="2020316"/>
                </a:lnTo>
                <a:lnTo>
                  <a:pt x="72009" y="2106041"/>
                </a:lnTo>
                <a:lnTo>
                  <a:pt x="100584" y="2106041"/>
                </a:lnTo>
                <a:lnTo>
                  <a:pt x="100584" y="2308352"/>
                </a:lnTo>
                <a:lnTo>
                  <a:pt x="129159" y="2308352"/>
                </a:lnTo>
                <a:lnTo>
                  <a:pt x="129159" y="2106041"/>
                </a:lnTo>
                <a:lnTo>
                  <a:pt x="157734" y="2106041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02707" y="2868549"/>
            <a:ext cx="72771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ap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ration  from water 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on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surfaces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(s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,</a:t>
            </a:r>
            <a:r>
              <a:rPr sz="1100" spc="-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lea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s)</a:t>
            </a:r>
            <a:endParaRPr sz="1100">
              <a:latin typeface="Calibri"/>
              <a:cs typeface="Calibri"/>
            </a:endParaRPr>
          </a:p>
          <a:p>
            <a:pPr marL="90170" algn="just">
              <a:lnSpc>
                <a:spcPct val="100000"/>
              </a:lnSpc>
            </a:pP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(E)</a:t>
            </a:r>
            <a:r>
              <a:rPr sz="1100" spc="-2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in</a:t>
            </a:r>
            <a:r>
              <a:rPr sz="1100" spc="-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mm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9201" y="2387219"/>
            <a:ext cx="353060" cy="469900"/>
          </a:xfrm>
          <a:custGeom>
            <a:avLst/>
            <a:gdLst/>
            <a:ahLst/>
            <a:cxnLst/>
            <a:rect l="l" t="t" r="r" b="b"/>
            <a:pathLst>
              <a:path w="353060" h="469900">
                <a:moveTo>
                  <a:pt x="9651" y="430275"/>
                </a:moveTo>
                <a:lnTo>
                  <a:pt x="0" y="467105"/>
                </a:lnTo>
                <a:lnTo>
                  <a:pt x="9144" y="469518"/>
                </a:lnTo>
                <a:lnTo>
                  <a:pt x="18923" y="432688"/>
                </a:lnTo>
                <a:lnTo>
                  <a:pt x="9651" y="430275"/>
                </a:lnTo>
                <a:close/>
              </a:path>
              <a:path w="353060" h="469900">
                <a:moveTo>
                  <a:pt x="29210" y="366140"/>
                </a:moveTo>
                <a:lnTo>
                  <a:pt x="28194" y="368807"/>
                </a:lnTo>
                <a:lnTo>
                  <a:pt x="17652" y="402589"/>
                </a:lnTo>
                <a:lnTo>
                  <a:pt x="26797" y="405383"/>
                </a:lnTo>
                <a:lnTo>
                  <a:pt x="37337" y="371728"/>
                </a:lnTo>
                <a:lnTo>
                  <a:pt x="38226" y="369315"/>
                </a:lnTo>
                <a:lnTo>
                  <a:pt x="29210" y="366140"/>
                </a:lnTo>
                <a:close/>
              </a:path>
              <a:path w="353060" h="469900">
                <a:moveTo>
                  <a:pt x="53086" y="303529"/>
                </a:moveTo>
                <a:lnTo>
                  <a:pt x="45212" y="322833"/>
                </a:lnTo>
                <a:lnTo>
                  <a:pt x="38988" y="339089"/>
                </a:lnTo>
                <a:lnTo>
                  <a:pt x="47878" y="342518"/>
                </a:lnTo>
                <a:lnTo>
                  <a:pt x="54101" y="326263"/>
                </a:lnTo>
                <a:lnTo>
                  <a:pt x="61849" y="307213"/>
                </a:lnTo>
                <a:lnTo>
                  <a:pt x="53086" y="303529"/>
                </a:lnTo>
                <a:close/>
              </a:path>
              <a:path w="353060" h="469900">
                <a:moveTo>
                  <a:pt x="81534" y="242823"/>
                </a:moveTo>
                <a:lnTo>
                  <a:pt x="73533" y="258571"/>
                </a:lnTo>
                <a:lnTo>
                  <a:pt x="64770" y="277240"/>
                </a:lnTo>
                <a:lnTo>
                  <a:pt x="73278" y="281304"/>
                </a:lnTo>
                <a:lnTo>
                  <a:pt x="82169" y="262508"/>
                </a:lnTo>
                <a:lnTo>
                  <a:pt x="89915" y="247141"/>
                </a:lnTo>
                <a:lnTo>
                  <a:pt x="81534" y="242823"/>
                </a:lnTo>
                <a:close/>
              </a:path>
              <a:path w="353060" h="469900">
                <a:moveTo>
                  <a:pt x="114808" y="184657"/>
                </a:moveTo>
                <a:lnTo>
                  <a:pt x="105028" y="200405"/>
                </a:lnTo>
                <a:lnTo>
                  <a:pt x="95123" y="217550"/>
                </a:lnTo>
                <a:lnTo>
                  <a:pt x="103377" y="222250"/>
                </a:lnTo>
                <a:lnTo>
                  <a:pt x="113284" y="205104"/>
                </a:lnTo>
                <a:lnTo>
                  <a:pt x="122936" y="189737"/>
                </a:lnTo>
                <a:lnTo>
                  <a:pt x="114808" y="184657"/>
                </a:lnTo>
                <a:close/>
              </a:path>
              <a:path w="353060" h="469900">
                <a:moveTo>
                  <a:pt x="154050" y="130047"/>
                </a:moveTo>
                <a:lnTo>
                  <a:pt x="150875" y="133857"/>
                </a:lnTo>
                <a:lnTo>
                  <a:pt x="139064" y="149225"/>
                </a:lnTo>
                <a:lnTo>
                  <a:pt x="130810" y="160654"/>
                </a:lnTo>
                <a:lnTo>
                  <a:pt x="138557" y="166242"/>
                </a:lnTo>
                <a:lnTo>
                  <a:pt x="146812" y="154685"/>
                </a:lnTo>
                <a:lnTo>
                  <a:pt x="158496" y="139572"/>
                </a:lnTo>
                <a:lnTo>
                  <a:pt x="161416" y="136143"/>
                </a:lnTo>
                <a:lnTo>
                  <a:pt x="154050" y="130047"/>
                </a:lnTo>
                <a:close/>
              </a:path>
              <a:path w="353060" h="469900">
                <a:moveTo>
                  <a:pt x="200278" y="81025"/>
                </a:moveTo>
                <a:lnTo>
                  <a:pt x="199898" y="81279"/>
                </a:lnTo>
                <a:lnTo>
                  <a:pt x="187451" y="92963"/>
                </a:lnTo>
                <a:lnTo>
                  <a:pt x="175006" y="105663"/>
                </a:lnTo>
                <a:lnTo>
                  <a:pt x="172720" y="108203"/>
                </a:lnTo>
                <a:lnTo>
                  <a:pt x="179832" y="114553"/>
                </a:lnTo>
                <a:lnTo>
                  <a:pt x="182118" y="112013"/>
                </a:lnTo>
                <a:lnTo>
                  <a:pt x="194310" y="99694"/>
                </a:lnTo>
                <a:lnTo>
                  <a:pt x="206375" y="88264"/>
                </a:lnTo>
                <a:lnTo>
                  <a:pt x="200278" y="81025"/>
                </a:lnTo>
                <a:close/>
              </a:path>
              <a:path w="353060" h="469900">
                <a:moveTo>
                  <a:pt x="255650" y="42163"/>
                </a:moveTo>
                <a:lnTo>
                  <a:pt x="250825" y="44576"/>
                </a:lnTo>
                <a:lnTo>
                  <a:pt x="237871" y="52196"/>
                </a:lnTo>
                <a:lnTo>
                  <a:pt x="225171" y="60832"/>
                </a:lnTo>
                <a:lnTo>
                  <a:pt x="222631" y="62737"/>
                </a:lnTo>
                <a:lnTo>
                  <a:pt x="228473" y="70357"/>
                </a:lnTo>
                <a:lnTo>
                  <a:pt x="231012" y="68452"/>
                </a:lnTo>
                <a:lnTo>
                  <a:pt x="243332" y="60070"/>
                </a:lnTo>
                <a:lnTo>
                  <a:pt x="255650" y="52831"/>
                </a:lnTo>
                <a:lnTo>
                  <a:pt x="259969" y="50672"/>
                </a:lnTo>
                <a:lnTo>
                  <a:pt x="255650" y="42163"/>
                </a:lnTo>
                <a:close/>
              </a:path>
              <a:path w="353060" h="469900">
                <a:moveTo>
                  <a:pt x="273303" y="0"/>
                </a:moveTo>
                <a:lnTo>
                  <a:pt x="279908" y="75945"/>
                </a:lnTo>
                <a:lnTo>
                  <a:pt x="334494" y="42544"/>
                </a:lnTo>
                <a:lnTo>
                  <a:pt x="286003" y="42544"/>
                </a:lnTo>
                <a:lnTo>
                  <a:pt x="283845" y="33273"/>
                </a:lnTo>
                <a:lnTo>
                  <a:pt x="288163" y="32257"/>
                </a:lnTo>
                <a:lnTo>
                  <a:pt x="351306" y="32257"/>
                </a:lnTo>
                <a:lnTo>
                  <a:pt x="352551" y="31495"/>
                </a:lnTo>
                <a:lnTo>
                  <a:pt x="273303" y="0"/>
                </a:lnTo>
                <a:close/>
              </a:path>
              <a:path w="353060" h="469900">
                <a:moveTo>
                  <a:pt x="288163" y="32257"/>
                </a:moveTo>
                <a:lnTo>
                  <a:pt x="283845" y="33273"/>
                </a:lnTo>
                <a:lnTo>
                  <a:pt x="286003" y="42544"/>
                </a:lnTo>
                <a:lnTo>
                  <a:pt x="290322" y="41528"/>
                </a:lnTo>
                <a:lnTo>
                  <a:pt x="288163" y="32257"/>
                </a:lnTo>
                <a:close/>
              </a:path>
              <a:path w="353060" h="469900">
                <a:moveTo>
                  <a:pt x="351306" y="32257"/>
                </a:moveTo>
                <a:lnTo>
                  <a:pt x="288163" y="32257"/>
                </a:lnTo>
                <a:lnTo>
                  <a:pt x="290322" y="41528"/>
                </a:lnTo>
                <a:lnTo>
                  <a:pt x="286003" y="42544"/>
                </a:lnTo>
                <a:lnTo>
                  <a:pt x="334494" y="42544"/>
                </a:lnTo>
                <a:lnTo>
                  <a:pt x="351306" y="32257"/>
                </a:lnTo>
                <a:close/>
              </a:path>
            </a:pathLst>
          </a:custGeom>
          <a:solidFill>
            <a:srgbClr val="1E1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0532" y="3811778"/>
            <a:ext cx="318135" cy="528320"/>
          </a:xfrm>
          <a:custGeom>
            <a:avLst/>
            <a:gdLst/>
            <a:ahLst/>
            <a:cxnLst/>
            <a:rect l="l" t="t" r="r" b="b"/>
            <a:pathLst>
              <a:path w="318135" h="528320">
                <a:moveTo>
                  <a:pt x="9525" y="0"/>
                </a:moveTo>
                <a:lnTo>
                  <a:pt x="0" y="127"/>
                </a:lnTo>
                <a:lnTo>
                  <a:pt x="380" y="26162"/>
                </a:lnTo>
                <a:lnTo>
                  <a:pt x="1015" y="38354"/>
                </a:lnTo>
                <a:lnTo>
                  <a:pt x="10540" y="37846"/>
                </a:lnTo>
                <a:lnTo>
                  <a:pt x="9905" y="25908"/>
                </a:lnTo>
                <a:lnTo>
                  <a:pt x="9525" y="0"/>
                </a:lnTo>
                <a:close/>
              </a:path>
              <a:path w="318135" h="528320">
                <a:moveTo>
                  <a:pt x="12318" y="66294"/>
                </a:moveTo>
                <a:lnTo>
                  <a:pt x="2793" y="67056"/>
                </a:lnTo>
                <a:lnTo>
                  <a:pt x="3682" y="77343"/>
                </a:lnTo>
                <a:lnTo>
                  <a:pt x="6350" y="102362"/>
                </a:lnTo>
                <a:lnTo>
                  <a:pt x="6857" y="105156"/>
                </a:lnTo>
                <a:lnTo>
                  <a:pt x="16255" y="103886"/>
                </a:lnTo>
                <a:lnTo>
                  <a:pt x="15875" y="101346"/>
                </a:lnTo>
                <a:lnTo>
                  <a:pt x="13080" y="76581"/>
                </a:lnTo>
                <a:lnTo>
                  <a:pt x="12318" y="66294"/>
                </a:lnTo>
                <a:close/>
              </a:path>
              <a:path w="318135" h="528320">
                <a:moveTo>
                  <a:pt x="20446" y="131953"/>
                </a:moveTo>
                <a:lnTo>
                  <a:pt x="11175" y="133604"/>
                </a:lnTo>
                <a:lnTo>
                  <a:pt x="14223" y="151003"/>
                </a:lnTo>
                <a:lnTo>
                  <a:pt x="18414" y="171196"/>
                </a:lnTo>
                <a:lnTo>
                  <a:pt x="27685" y="169164"/>
                </a:lnTo>
                <a:lnTo>
                  <a:pt x="23494" y="149479"/>
                </a:lnTo>
                <a:lnTo>
                  <a:pt x="20446" y="131953"/>
                </a:lnTo>
                <a:close/>
              </a:path>
              <a:path w="318135" h="528320">
                <a:moveTo>
                  <a:pt x="34416" y="196723"/>
                </a:moveTo>
                <a:lnTo>
                  <a:pt x="25145" y="199263"/>
                </a:lnTo>
                <a:lnTo>
                  <a:pt x="30987" y="220345"/>
                </a:lnTo>
                <a:lnTo>
                  <a:pt x="36067" y="235966"/>
                </a:lnTo>
                <a:lnTo>
                  <a:pt x="45084" y="233045"/>
                </a:lnTo>
                <a:lnTo>
                  <a:pt x="40258" y="217805"/>
                </a:lnTo>
                <a:lnTo>
                  <a:pt x="34416" y="196723"/>
                </a:lnTo>
                <a:close/>
              </a:path>
              <a:path w="318135" h="528320">
                <a:moveTo>
                  <a:pt x="54355" y="259842"/>
                </a:moveTo>
                <a:lnTo>
                  <a:pt x="45465" y="263017"/>
                </a:lnTo>
                <a:lnTo>
                  <a:pt x="45592" y="263525"/>
                </a:lnTo>
                <a:lnTo>
                  <a:pt x="53847" y="284226"/>
                </a:lnTo>
                <a:lnTo>
                  <a:pt x="60197" y="298577"/>
                </a:lnTo>
                <a:lnTo>
                  <a:pt x="68960" y="294767"/>
                </a:lnTo>
                <a:lnTo>
                  <a:pt x="62737" y="280670"/>
                </a:lnTo>
                <a:lnTo>
                  <a:pt x="54609" y="260350"/>
                </a:lnTo>
                <a:lnTo>
                  <a:pt x="54355" y="259842"/>
                </a:lnTo>
                <a:close/>
              </a:path>
              <a:path w="318135" h="528320">
                <a:moveTo>
                  <a:pt x="81025" y="320167"/>
                </a:moveTo>
                <a:lnTo>
                  <a:pt x="72643" y="324739"/>
                </a:lnTo>
                <a:lnTo>
                  <a:pt x="82041" y="342011"/>
                </a:lnTo>
                <a:lnTo>
                  <a:pt x="91566" y="358013"/>
                </a:lnTo>
                <a:lnTo>
                  <a:pt x="99694" y="353187"/>
                </a:lnTo>
                <a:lnTo>
                  <a:pt x="90423" y="337439"/>
                </a:lnTo>
                <a:lnTo>
                  <a:pt x="81025" y="320167"/>
                </a:lnTo>
                <a:close/>
              </a:path>
              <a:path w="318135" h="528320">
                <a:moveTo>
                  <a:pt x="115188" y="376682"/>
                </a:moveTo>
                <a:lnTo>
                  <a:pt x="107441" y="382143"/>
                </a:lnTo>
                <a:lnTo>
                  <a:pt x="114934" y="392684"/>
                </a:lnTo>
                <a:lnTo>
                  <a:pt x="126872" y="407797"/>
                </a:lnTo>
                <a:lnTo>
                  <a:pt x="131063" y="412623"/>
                </a:lnTo>
                <a:lnTo>
                  <a:pt x="138302" y="406400"/>
                </a:lnTo>
                <a:lnTo>
                  <a:pt x="134365" y="401955"/>
                </a:lnTo>
                <a:lnTo>
                  <a:pt x="122681" y="387096"/>
                </a:lnTo>
                <a:lnTo>
                  <a:pt x="115188" y="376682"/>
                </a:lnTo>
                <a:close/>
              </a:path>
              <a:path w="318135" h="528320">
                <a:moveTo>
                  <a:pt x="157479" y="427101"/>
                </a:moveTo>
                <a:lnTo>
                  <a:pt x="150621" y="433832"/>
                </a:lnTo>
                <a:lnTo>
                  <a:pt x="152272" y="435356"/>
                </a:lnTo>
                <a:lnTo>
                  <a:pt x="165480" y="447802"/>
                </a:lnTo>
                <a:lnTo>
                  <a:pt x="179323" y="459105"/>
                </a:lnTo>
                <a:lnTo>
                  <a:pt x="179831" y="459486"/>
                </a:lnTo>
                <a:lnTo>
                  <a:pt x="185419" y="451866"/>
                </a:lnTo>
                <a:lnTo>
                  <a:pt x="171957" y="440817"/>
                </a:lnTo>
                <a:lnTo>
                  <a:pt x="159003" y="428752"/>
                </a:lnTo>
                <a:lnTo>
                  <a:pt x="157479" y="427101"/>
                </a:lnTo>
                <a:close/>
              </a:path>
              <a:path w="318135" h="528320">
                <a:moveTo>
                  <a:pt x="250697" y="453263"/>
                </a:moveTo>
                <a:lnTo>
                  <a:pt x="236092" y="528066"/>
                </a:lnTo>
                <a:lnTo>
                  <a:pt x="318134" y="505206"/>
                </a:lnTo>
                <a:lnTo>
                  <a:pt x="250697" y="453263"/>
                </a:lnTo>
                <a:close/>
              </a:path>
              <a:path w="318135" h="528320">
                <a:moveTo>
                  <a:pt x="208660" y="467868"/>
                </a:moveTo>
                <a:lnTo>
                  <a:pt x="203580" y="475869"/>
                </a:lnTo>
                <a:lnTo>
                  <a:pt x="207898" y="478536"/>
                </a:lnTo>
                <a:lnTo>
                  <a:pt x="222630" y="486664"/>
                </a:lnTo>
                <a:lnTo>
                  <a:pt x="238125" y="493776"/>
                </a:lnTo>
                <a:lnTo>
                  <a:pt x="238505" y="493903"/>
                </a:lnTo>
                <a:lnTo>
                  <a:pt x="238759" y="494030"/>
                </a:lnTo>
                <a:lnTo>
                  <a:pt x="238887" y="494030"/>
                </a:lnTo>
                <a:lnTo>
                  <a:pt x="240986" y="485013"/>
                </a:lnTo>
                <a:lnTo>
                  <a:pt x="240981" y="484632"/>
                </a:lnTo>
                <a:lnTo>
                  <a:pt x="227202" y="478282"/>
                </a:lnTo>
                <a:lnTo>
                  <a:pt x="212978" y="470535"/>
                </a:lnTo>
                <a:lnTo>
                  <a:pt x="208660" y="467868"/>
                </a:lnTo>
                <a:close/>
              </a:path>
              <a:path w="318135" h="528320">
                <a:moveTo>
                  <a:pt x="240981" y="484632"/>
                </a:moveTo>
                <a:lnTo>
                  <a:pt x="241807" y="485013"/>
                </a:lnTo>
                <a:lnTo>
                  <a:pt x="240981" y="484632"/>
                </a:lnTo>
                <a:close/>
              </a:path>
            </a:pathLst>
          </a:custGeom>
          <a:solidFill>
            <a:srgbClr val="1E1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53505" y="5338317"/>
            <a:ext cx="2014855" cy="4743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02235" marR="5080" indent="-90170">
              <a:lnSpc>
                <a:spcPct val="102400"/>
              </a:lnSpc>
              <a:spcBef>
                <a:spcPts val="45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Total</a:t>
            </a:r>
            <a:r>
              <a:rPr sz="1100" spc="-4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volume</a:t>
            </a:r>
            <a:r>
              <a:rPr sz="1100" spc="-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AACC5"/>
                </a:solidFill>
                <a:latin typeface="Calibri"/>
                <a:cs typeface="Calibri"/>
              </a:rPr>
              <a:t>water</a:t>
            </a:r>
            <a:r>
              <a:rPr sz="1800" b="1" spc="-2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used</a:t>
            </a:r>
            <a:r>
              <a:rPr sz="1100" spc="-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for </a:t>
            </a:r>
            <a:r>
              <a:rPr sz="1100" spc="-2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crop</a:t>
            </a:r>
            <a:r>
              <a:rPr sz="1100" spc="-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production</a:t>
            </a:r>
            <a:r>
              <a:rPr sz="1100" spc="-4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(mm/timestep)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4789" y="4898516"/>
            <a:ext cx="1442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Rootzone</a:t>
            </a:r>
            <a:r>
              <a:rPr sz="1100" spc="-5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where</a:t>
            </a:r>
            <a:r>
              <a:rPr sz="1100" spc="-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water</a:t>
            </a:r>
            <a:r>
              <a:rPr sz="1100" spc="-3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is </a:t>
            </a:r>
            <a:r>
              <a:rPr sz="1100" spc="-23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taken</a:t>
            </a:r>
            <a:r>
              <a:rPr sz="1100" spc="-3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E2F26A-7F53-402E-8948-04DE75E1E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6613" y="55829"/>
            <a:ext cx="5501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FieldLook</a:t>
            </a:r>
            <a:r>
              <a:rPr spc="-20" dirty="0"/>
              <a:t> </a:t>
            </a:r>
            <a:r>
              <a:rPr spc="-25" dirty="0"/>
              <a:t>Data</a:t>
            </a:r>
            <a:r>
              <a:rPr spc="-20" dirty="0"/>
              <a:t> </a:t>
            </a:r>
            <a:r>
              <a:rPr spc="-10" dirty="0"/>
              <a:t>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79CC0-7C2A-4B03-92DE-7AB10492E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ED57CC-4D3E-4427-B726-2037903B3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45884"/>
              </p:ext>
            </p:extLst>
          </p:nvPr>
        </p:nvGraphicFramePr>
        <p:xfrm>
          <a:off x="647700" y="784203"/>
          <a:ext cx="7848600" cy="527452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902446">
                  <a:extLst>
                    <a:ext uri="{9D8B030D-6E8A-4147-A177-3AD203B41FA5}">
                      <a16:colId xmlns:a16="http://schemas.microsoft.com/office/drawing/2014/main" val="3133701709"/>
                    </a:ext>
                  </a:extLst>
                </a:gridCol>
                <a:gridCol w="847921">
                  <a:extLst>
                    <a:ext uri="{9D8B030D-6E8A-4147-A177-3AD203B41FA5}">
                      <a16:colId xmlns:a16="http://schemas.microsoft.com/office/drawing/2014/main" val="1287114186"/>
                    </a:ext>
                  </a:extLst>
                </a:gridCol>
                <a:gridCol w="5098233">
                  <a:extLst>
                    <a:ext uri="{9D8B030D-6E8A-4147-A177-3AD203B41FA5}">
                      <a16:colId xmlns:a16="http://schemas.microsoft.com/office/drawing/2014/main" val="2988593872"/>
                    </a:ext>
                  </a:extLst>
                </a:gridCol>
              </a:tblGrid>
              <a:tr h="202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Moisture Data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Unit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Description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878900001"/>
                  </a:ext>
                </a:extLst>
              </a:tr>
              <a:tr h="570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Actual Evapotranspiration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mm/ week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How much water is used to produce crops each week? Includes crop, cover crop and weed transpiration, as well as evaporation from the soil surface.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2289131967"/>
                  </a:ext>
                </a:extLst>
              </a:tr>
              <a:tr h="570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Evapotranspiration Deficit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mm/ week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The difference between an optimal and actual ET for a given area. A high deficit means plants are experiencing water and/or other stresses.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451588393"/>
                  </a:ext>
                </a:extLst>
              </a:tr>
              <a:tr h="570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Biomass Water Use Efficiency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kg/m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 water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How efficiently are plants using water? This shows how much biomass is produced per unit of water consumed by evapotranspiration.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3436748728"/>
                  </a:ext>
                </a:extLst>
              </a:tr>
              <a:tr h="202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Growth Data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>
                          <a:effectLst/>
                        </a:rPr>
                        <a:t>Unit</a:t>
                      </a:r>
                      <a:endParaRPr lang="en-NL" sz="1100" b="1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Description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3895168854"/>
                  </a:ext>
                </a:extLst>
              </a:tr>
              <a:tr h="570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Biomass Production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kg/ha/week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The number of kilograms of dry plant matter produced per hectare per week. Includes leaves, stems, new shoots, fruits, roots as well as cover crops and weeds.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2359061786"/>
                  </a:ext>
                </a:extLst>
              </a:tr>
              <a:tr h="3798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Cumulative Biomass Production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kg/ha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Cumulative actual biomass production from start of the monitoring period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1043462084"/>
                  </a:ext>
                </a:extLst>
              </a:tr>
              <a:tr h="3798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Leaf Area Index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A snapshot of the area of leaves on plants compared to the area of soil.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3327442852"/>
                  </a:ext>
                </a:extLst>
              </a:tr>
              <a:tr h="408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Vegetation Index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Universally employed indicator of crop vitality and vigour. A high index means healthy and strong growing vegetation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2666338639"/>
                  </a:ext>
                </a:extLst>
              </a:tr>
              <a:tr h="202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Mineral Data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Unit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b="1" dirty="0">
                          <a:effectLst/>
                        </a:rPr>
                        <a:t>Description</a:t>
                      </a:r>
                      <a:endParaRPr lang="en-NL" sz="11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448528786"/>
                  </a:ext>
                </a:extLst>
              </a:tr>
              <a:tr h="408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Nitrogen content in top leaf layer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kg/ha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A snapshot of the amount of nitrogen in the total leaf surface of your crop. Directly measured in kilograms per hectare.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293008400"/>
                  </a:ext>
                </a:extLst>
              </a:tr>
              <a:tr h="408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Nitrogen content all leaves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kg/ha</a:t>
                      </a:r>
                      <a:endParaRPr lang="en-NL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The nitrogen which is present in only the upper leaf layer. A snapshot, expressed in kilograms per hectare.</a:t>
                      </a:r>
                      <a:endParaRPr lang="en-NL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1002" marR="11002" marT="11002" marB="11002"/>
                </a:tc>
                <a:extLst>
                  <a:ext uri="{0D108BD9-81ED-4DB2-BD59-A6C34878D82A}">
                    <a16:rowId xmlns:a16="http://schemas.microsoft.com/office/drawing/2014/main" val="2782898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5195"/>
            <a:ext cx="777494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Evapotranspiration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 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little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values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60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mm/week.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marR="9525" indent="-343535"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normally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lower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beginning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end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season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as 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development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respectively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just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initiated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peak.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Peak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values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typically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reached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mid-summer,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but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greatly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depend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plant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physiology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management.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Climatic</a:t>
            </a:r>
            <a:r>
              <a:rPr sz="20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also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influence: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midst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summer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solar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energy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abundant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spring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fall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meaning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energy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available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water.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Whether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potential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reached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strongly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dependent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availability.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344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Actual</a:t>
            </a:r>
            <a:r>
              <a:rPr sz="3200" spc="10" dirty="0"/>
              <a:t> </a:t>
            </a:r>
            <a:r>
              <a:rPr sz="3200" spc="-70" dirty="0"/>
              <a:t>ET:</a:t>
            </a:r>
            <a:r>
              <a:rPr sz="3200" spc="-5" dirty="0"/>
              <a:t> What </a:t>
            </a:r>
            <a:r>
              <a:rPr sz="3200" spc="-10" dirty="0"/>
              <a:t>can</a:t>
            </a:r>
            <a:r>
              <a:rPr sz="3200" spc="-5" dirty="0"/>
              <a:t> </a:t>
            </a:r>
            <a:r>
              <a:rPr sz="3200" spc="-15" dirty="0"/>
              <a:t>you</a:t>
            </a:r>
            <a:r>
              <a:rPr sz="3200" spc="-10" dirty="0"/>
              <a:t> expect?</a:t>
            </a:r>
            <a:r>
              <a:rPr sz="3200" spc="-15" dirty="0"/>
              <a:t> </a:t>
            </a:r>
            <a:r>
              <a:rPr sz="3200" dirty="0"/>
              <a:t>– 1/2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3D25-6586-4DF1-B4E7-4E152C32A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5195"/>
            <a:ext cx="8035925" cy="278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Small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week-to-week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 visible.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These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most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likely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caused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meteorological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increase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air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will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mean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potential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evapotranspiration.</a:t>
            </a:r>
            <a:endParaRPr sz="1600">
              <a:latin typeface="Calibri"/>
              <a:cs typeface="Calibri"/>
            </a:endParaRPr>
          </a:p>
          <a:p>
            <a:pPr marL="756285" marR="34290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decrease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relative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humidity</a:t>
            </a:r>
            <a:r>
              <a:rPr sz="16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(dryer</a:t>
            </a:r>
            <a:r>
              <a:rPr sz="16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air)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will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increase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potential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gradient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leaf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surrounding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air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layer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which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also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enhances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evapotranspiration.</a:t>
            </a:r>
            <a:endParaRPr sz="1600">
              <a:latin typeface="Calibri"/>
              <a:cs typeface="Calibri"/>
            </a:endParaRPr>
          </a:p>
          <a:p>
            <a:pPr marL="756285" marR="18415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During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clear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energy</a:t>
            </a:r>
            <a:r>
              <a:rPr sz="16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coming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sun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photosynthesis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which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encourages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stomata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open.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Cloudy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reduce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potential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evapotranspiration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amounts.</a:t>
            </a:r>
            <a:endParaRPr sz="1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Wind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still</a:t>
            </a:r>
            <a:r>
              <a:rPr sz="16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decrease</a:t>
            </a:r>
            <a:r>
              <a:rPr sz="16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transpiration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as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vapor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accumulates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close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leaf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surface,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causing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potential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gradient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leaf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surrounding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air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drop.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344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Actual </a:t>
            </a:r>
            <a:r>
              <a:rPr sz="3200" spc="-70" dirty="0"/>
              <a:t>ET:</a:t>
            </a:r>
            <a:r>
              <a:rPr sz="3200" spc="-5" dirty="0"/>
              <a:t> What</a:t>
            </a:r>
            <a:r>
              <a:rPr sz="3200" spc="-10" dirty="0"/>
              <a:t> </a:t>
            </a:r>
            <a:r>
              <a:rPr sz="3200" spc="-5" dirty="0"/>
              <a:t>can </a:t>
            </a:r>
            <a:r>
              <a:rPr sz="3200" spc="-15" dirty="0"/>
              <a:t>you</a:t>
            </a:r>
            <a:r>
              <a:rPr sz="3200" spc="-10" dirty="0"/>
              <a:t> expect? </a:t>
            </a:r>
            <a:r>
              <a:rPr sz="3200" dirty="0"/>
              <a:t>– 2/2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3861028"/>
            <a:ext cx="5328539" cy="27534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51142" y="5206365"/>
            <a:ext cx="194119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curve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of the Actual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ET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typically bell-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shaped.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Smaller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drops,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present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all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fields of a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farm,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might be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caused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by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weather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conditions.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71901-4616-4E4B-A32E-C650A38CC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4150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Actual </a:t>
            </a:r>
            <a:r>
              <a:rPr sz="3200" spc="-75" dirty="0"/>
              <a:t>ET:</a:t>
            </a:r>
            <a:r>
              <a:rPr sz="3200" spc="-10" dirty="0"/>
              <a:t> </a:t>
            </a:r>
            <a:r>
              <a:rPr sz="3200" dirty="0"/>
              <a:t>Map </a:t>
            </a:r>
            <a:r>
              <a:rPr sz="3200" spc="-5" dirty="0"/>
              <a:t>Overview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33806" y="792835"/>
            <a:ext cx="8060690" cy="5187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7505" indent="-343535">
              <a:lnSpc>
                <a:spcPct val="100000"/>
              </a:lnSpc>
              <a:spcBef>
                <a:spcPts val="580"/>
              </a:spcBef>
              <a:buClr>
                <a:srgbClr val="A3C339"/>
              </a:buClr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direct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indicator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consumption.</a:t>
            </a:r>
            <a:endParaRPr sz="2000" dirty="0">
              <a:latin typeface="Calibri"/>
              <a:cs typeface="Calibri"/>
            </a:endParaRPr>
          </a:p>
          <a:p>
            <a:pPr marL="357505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Every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Map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Overview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displays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which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using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below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above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average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farm.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benchmarked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against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average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Actual ET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specific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their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specific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and/or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cultivar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type.</a:t>
            </a:r>
            <a:endParaRPr sz="2000" dirty="0">
              <a:latin typeface="Calibri"/>
              <a:cs typeface="Calibri"/>
            </a:endParaRPr>
          </a:p>
          <a:p>
            <a:pPr marL="355600" marR="5372735" indent="-342900">
              <a:lnSpc>
                <a:spcPct val="100000"/>
              </a:lnSpc>
              <a:spcBef>
                <a:spcPts val="80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below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average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consumption. This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 due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fact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younger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fields.</a:t>
            </a:r>
            <a:endParaRPr sz="2000" dirty="0">
              <a:latin typeface="Calibri"/>
              <a:cs typeface="Calibri"/>
            </a:endParaRPr>
          </a:p>
          <a:p>
            <a:pPr marL="355600" marR="532892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Green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indicate above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average </a:t>
            </a:r>
            <a:r>
              <a:rPr sz="2000" spc="-4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consumption.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b="1" spc="-10" dirty="0">
                <a:solidFill>
                  <a:srgbClr val="2571A3"/>
                </a:solidFill>
                <a:latin typeface="Calibri"/>
                <a:cs typeface="Calibri"/>
              </a:rPr>
              <a:t>might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overuse of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water.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74D94-5981-4B1F-947D-253755889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6CFF8-0DE3-4A4E-BCDE-2B287DE1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364230"/>
            <a:ext cx="4267200" cy="38252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37547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Actual</a:t>
            </a:r>
            <a:r>
              <a:rPr sz="3200" spc="-10" dirty="0"/>
              <a:t> </a:t>
            </a:r>
            <a:r>
              <a:rPr sz="3200" spc="-75" dirty="0"/>
              <a:t>ET:</a:t>
            </a:r>
            <a:r>
              <a:rPr sz="3200" spc="-15" dirty="0"/>
              <a:t> </a:t>
            </a:r>
            <a:r>
              <a:rPr sz="3200" spc="-5" dirty="0"/>
              <a:t>Spatial</a:t>
            </a:r>
            <a:r>
              <a:rPr sz="3200" spc="20" dirty="0"/>
              <a:t> </a:t>
            </a:r>
            <a:r>
              <a:rPr sz="3200" spc="-10" dirty="0"/>
              <a:t>View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38417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Monitoring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 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regular </a:t>
            </a:r>
            <a:r>
              <a:rPr sz="2000" spc="-4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basis gives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direct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insight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consumption. Areas of low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 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identified.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5363" y="853186"/>
            <a:ext cx="395351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Differences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ET within fields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might indicate points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logging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faulty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irrigation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equipment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suggest 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opportunity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improved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reduce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spatial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 </a:t>
            </a:r>
            <a:r>
              <a:rPr sz="2000" spc="-65" dirty="0">
                <a:solidFill>
                  <a:srgbClr val="2571A3"/>
                </a:solidFill>
                <a:latin typeface="Calibri"/>
                <a:cs typeface="Calibri"/>
              </a:rPr>
              <a:t>ET.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546" y="5103012"/>
            <a:ext cx="4267835" cy="1602740"/>
          </a:xfrm>
          <a:custGeom>
            <a:avLst/>
            <a:gdLst/>
            <a:ahLst/>
            <a:cxnLst/>
            <a:rect l="l" t="t" r="r" b="b"/>
            <a:pathLst>
              <a:path w="4267834" h="1602740">
                <a:moveTo>
                  <a:pt x="4267454" y="0"/>
                </a:moveTo>
                <a:lnTo>
                  <a:pt x="0" y="0"/>
                </a:lnTo>
                <a:lnTo>
                  <a:pt x="0" y="1602739"/>
                </a:lnTo>
                <a:lnTo>
                  <a:pt x="4267454" y="1602739"/>
                </a:lnTo>
                <a:lnTo>
                  <a:pt x="4267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6175" y="5904991"/>
            <a:ext cx="3992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shows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variation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within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field,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with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particular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wet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spot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northern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part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 field.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9514" y="2198114"/>
            <a:ext cx="4186554" cy="4664710"/>
            <a:chOff x="179514" y="2198114"/>
            <a:chExt cx="4186554" cy="46647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8"/>
              <a:ext cx="697522" cy="6734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2" y="2207640"/>
              <a:ext cx="3528441" cy="46503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2820" y="2202876"/>
              <a:ext cx="3538220" cy="4655185"/>
            </a:xfrm>
            <a:custGeom>
              <a:avLst/>
              <a:gdLst/>
              <a:ahLst/>
              <a:cxnLst/>
              <a:rect l="l" t="t" r="r" b="b"/>
              <a:pathLst>
                <a:path w="3538220" h="4655184">
                  <a:moveTo>
                    <a:pt x="3537966" y="4655119"/>
                  </a:moveTo>
                  <a:lnTo>
                    <a:pt x="3537966" y="0"/>
                  </a:lnTo>
                  <a:lnTo>
                    <a:pt x="0" y="0"/>
                  </a:lnTo>
                  <a:lnTo>
                    <a:pt x="0" y="4655119"/>
                  </a:lnTo>
                </a:path>
              </a:pathLst>
            </a:custGeom>
            <a:ln w="9525">
              <a:solidFill>
                <a:srgbClr val="4F6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3633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Actual</a:t>
            </a:r>
            <a:r>
              <a:rPr sz="3200" spc="-10" dirty="0"/>
              <a:t> </a:t>
            </a:r>
            <a:r>
              <a:rPr sz="3200" spc="-75" dirty="0"/>
              <a:t>ET:</a:t>
            </a:r>
            <a:r>
              <a:rPr sz="3200" spc="-15" dirty="0"/>
              <a:t> </a:t>
            </a:r>
            <a:r>
              <a:rPr sz="3200" spc="-5" dirty="0"/>
              <a:t>Time</a:t>
            </a:r>
            <a:r>
              <a:rPr sz="3200" spc="15" dirty="0"/>
              <a:t> </a:t>
            </a:r>
            <a:r>
              <a:rPr sz="3200" spc="-5" dirty="0"/>
              <a:t>Series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764286"/>
            <a:ext cx="3841115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1435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Via Graph, see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 show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expected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rate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consumption throughout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combination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(see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next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section)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 whether or not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stressed.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particularly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well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visualized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Single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Field.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drop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Actual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without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5363" y="764286"/>
            <a:ext cx="3968115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604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most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likely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caused by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meteorological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circumstances.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a sudden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trend-break of your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normal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curve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drop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 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combined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with an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this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continues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multiple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row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could be a clear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indication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irrigation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issues.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514" y="3971163"/>
            <a:ext cx="8532495" cy="2831465"/>
            <a:chOff x="179514" y="3971163"/>
            <a:chExt cx="8532495" cy="28314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9"/>
              <a:ext cx="697522" cy="673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3" y="3971163"/>
              <a:ext cx="7956423" cy="272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280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Actual</a:t>
            </a:r>
            <a:r>
              <a:rPr sz="3200" dirty="0"/>
              <a:t> </a:t>
            </a:r>
            <a:r>
              <a:rPr sz="3200" spc="-70" dirty="0"/>
              <a:t>ET:</a:t>
            </a:r>
            <a:r>
              <a:rPr sz="3200" spc="10" dirty="0"/>
              <a:t> </a:t>
            </a:r>
            <a:r>
              <a:rPr sz="3200" spc="-5" dirty="0"/>
              <a:t>What </a:t>
            </a:r>
            <a:r>
              <a:rPr sz="3200" dirty="0"/>
              <a:t>else</a:t>
            </a:r>
            <a:r>
              <a:rPr sz="3200" spc="-15" dirty="0"/>
              <a:t> </a:t>
            </a:r>
            <a:r>
              <a:rPr sz="3200" dirty="0"/>
              <a:t>is</a:t>
            </a:r>
            <a:r>
              <a:rPr sz="3200" spc="-15" dirty="0"/>
              <a:t> </a:t>
            </a:r>
            <a:r>
              <a:rPr sz="3200" spc="-5" dirty="0"/>
              <a:t>good</a:t>
            </a:r>
            <a:r>
              <a:rPr sz="3200" spc="-10" dirty="0"/>
              <a:t> </a:t>
            </a:r>
            <a:r>
              <a:rPr sz="3200" spc="-25" dirty="0"/>
              <a:t>to</a:t>
            </a:r>
            <a:r>
              <a:rPr sz="3200" dirty="0"/>
              <a:t> </a:t>
            </a:r>
            <a:r>
              <a:rPr sz="3200" spc="-5" dirty="0"/>
              <a:t>know?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85140" y="850138"/>
            <a:ext cx="8107680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53670" indent="-343535">
              <a:lnSpc>
                <a:spcPct val="100000"/>
              </a:lnSpc>
              <a:spcBef>
                <a:spcPts val="100"/>
              </a:spcBef>
              <a:buClr>
                <a:srgbClr val="A3C339"/>
              </a:buClr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Actual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ET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represents crop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consumption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full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listed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FieldLook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reflects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last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day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captured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week.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406400" marR="300355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sz="2400" spc="-65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calculate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water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m</a:t>
            </a:r>
            <a:r>
              <a:rPr sz="2400" baseline="24305" dirty="0">
                <a:solidFill>
                  <a:srgbClr val="2571A3"/>
                </a:solidFill>
                <a:latin typeface="Calibri"/>
                <a:cs typeface="Calibri"/>
              </a:rPr>
              <a:t>3</a:t>
            </a:r>
            <a:r>
              <a:rPr sz="2400" spc="247" baseline="2430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water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per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week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per </a:t>
            </a:r>
            <a:r>
              <a:rPr sz="2400" spc="-5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hectare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Actual </a:t>
            </a:r>
            <a:r>
              <a:rPr sz="2400" spc="-85" dirty="0">
                <a:solidFill>
                  <a:srgbClr val="2571A3"/>
                </a:solidFill>
                <a:latin typeface="Calibri"/>
                <a:cs typeface="Calibri"/>
              </a:rPr>
              <a:t>ET.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Simply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multiply 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millimetres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10.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example,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40 mm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represents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400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m</a:t>
            </a:r>
            <a:r>
              <a:rPr sz="2400" baseline="24305" dirty="0">
                <a:solidFill>
                  <a:srgbClr val="2571A3"/>
                </a:solidFill>
                <a:latin typeface="Calibri"/>
                <a:cs typeface="Calibri"/>
              </a:rPr>
              <a:t>3 </a:t>
            </a:r>
            <a:r>
              <a:rPr sz="2400" spc="-525" baseline="2430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4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consumed through evapotranspiration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per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hectare.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3C339"/>
              </a:buClr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406400" marR="1778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can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a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great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help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in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evaluating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irrigation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keeping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track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moisture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status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field.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Please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keep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mind the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climatic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circumstances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strongly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influence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value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range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571A3"/>
                </a:solidFill>
                <a:latin typeface="Calibri"/>
                <a:cs typeface="Calibri"/>
              </a:rPr>
              <a:t>parameter.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29D7B-8D4B-49CD-A1A2-2C91390AF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5810" marR="5080" indent="-161163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Evapotranspiration</a:t>
            </a:r>
            <a:r>
              <a:rPr spc="-75" dirty="0"/>
              <a:t> </a:t>
            </a:r>
            <a:r>
              <a:rPr spc="-10" dirty="0"/>
              <a:t>Deficit </a:t>
            </a:r>
            <a:r>
              <a:rPr spc="-980" dirty="0"/>
              <a:t> </a:t>
            </a:r>
            <a:r>
              <a:rPr spc="-5" dirty="0"/>
              <a:t>(ET </a:t>
            </a:r>
            <a:r>
              <a:rPr spc="-10" dirty="0"/>
              <a:t>deficit) </a:t>
            </a:r>
            <a:r>
              <a:rPr spc="-5" dirty="0"/>
              <a:t> [mm/week]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D9A6-92FC-42A7-AE05-DBFC6B3BF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3543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ET</a:t>
            </a:r>
            <a:r>
              <a:rPr sz="3200" spc="-25" dirty="0"/>
              <a:t> </a:t>
            </a:r>
            <a:r>
              <a:rPr sz="3200" spc="-5" dirty="0"/>
              <a:t>Deficit:</a:t>
            </a:r>
            <a:r>
              <a:rPr sz="3200" spc="-20" dirty="0"/>
              <a:t> </a:t>
            </a:r>
            <a:r>
              <a:rPr sz="3200" spc="-5" dirty="0"/>
              <a:t>What</a:t>
            </a:r>
            <a:r>
              <a:rPr sz="3200" spc="-15" dirty="0"/>
              <a:t> </a:t>
            </a:r>
            <a:r>
              <a:rPr sz="3200" dirty="0"/>
              <a:t>is</a:t>
            </a:r>
            <a:r>
              <a:rPr sz="3200" spc="-20" dirty="0"/>
              <a:t> </a:t>
            </a:r>
            <a:r>
              <a:rPr sz="3200" dirty="0"/>
              <a:t>it?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1108328"/>
            <a:ext cx="782256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Where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real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certain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2571A3"/>
                </a:solidFill>
                <a:latin typeface="Calibri"/>
                <a:cs typeface="Calibri"/>
              </a:rPr>
              <a:t>day,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potential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(Potential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ET)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represents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amount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of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could be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evaporated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transpired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under actual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meteorological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conditions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ample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supply.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difference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reflects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 shortfall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what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potentially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achieve. This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(ET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indicator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of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2B39C-4BBE-4BDB-BD9E-3CEE7C457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9040"/>
            <a:ext cx="7974965" cy="606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Small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ET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(&lt;5mm) might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visible</a:t>
            </a:r>
            <a:r>
              <a:rPr sz="20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certain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periods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drier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periods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growing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Very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hot or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dry air can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cause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occur.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When a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loses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too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much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because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moisture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gradient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between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leaf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surrounding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air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becomes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too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steep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tends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close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off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stomata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causing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decrease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evapotranspiration.</a:t>
            </a:r>
            <a:endParaRPr sz="2000">
              <a:latin typeface="Calibri"/>
              <a:cs typeface="Calibri"/>
            </a:endParaRPr>
          </a:p>
          <a:p>
            <a:pPr marL="355600" marR="407034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Apart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meteorological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factors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salinity,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land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fertility,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presence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hard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impenetrable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horizons,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pests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diseases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poor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may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limit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development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reduce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evapotranspiration.</a:t>
            </a:r>
            <a:endParaRPr sz="2000">
              <a:latin typeface="Calibri"/>
              <a:cs typeface="Calibri"/>
            </a:endParaRPr>
          </a:p>
          <a:p>
            <a:pPr marL="355600" marR="238760" indent="-343535">
              <a:lnSpc>
                <a:spcPct val="100000"/>
              </a:lnSpc>
              <a:spcBef>
                <a:spcPts val="484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No 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 suggest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it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could possibly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mean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over-irrigation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taking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place.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best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investigated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combination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efficiency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parameter.</a:t>
            </a:r>
            <a:r>
              <a:rPr sz="2000" spc="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9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determine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whether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over-irrigated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challenging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requires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knowledge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field.</a:t>
            </a:r>
            <a:endParaRPr sz="2000">
              <a:latin typeface="Calibri"/>
              <a:cs typeface="Calibri"/>
            </a:endParaRPr>
          </a:p>
          <a:p>
            <a:pPr marL="355600" marR="39370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values occurring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number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consecutive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weeks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suggest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drying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out,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plants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possibly experiencing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possibly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lagging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behind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irrigation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applications.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5437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ET</a:t>
            </a:r>
            <a:r>
              <a:rPr sz="3200" spc="-20" dirty="0"/>
              <a:t> </a:t>
            </a:r>
            <a:r>
              <a:rPr sz="3200" spc="-5" dirty="0"/>
              <a:t>Deficit:</a:t>
            </a:r>
            <a:r>
              <a:rPr sz="3200" dirty="0"/>
              <a:t> </a:t>
            </a:r>
            <a:r>
              <a:rPr sz="3200" spc="-5" dirty="0"/>
              <a:t>What</a:t>
            </a:r>
            <a:r>
              <a:rPr sz="3200" spc="-10" dirty="0"/>
              <a:t> can </a:t>
            </a:r>
            <a:r>
              <a:rPr sz="3200" spc="-15" dirty="0"/>
              <a:t>you </a:t>
            </a:r>
            <a:r>
              <a:rPr sz="3200" spc="-10" dirty="0"/>
              <a:t>expect?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8548A-E556-49DE-BEF8-062D7261B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4199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ET</a:t>
            </a:r>
            <a:r>
              <a:rPr sz="3200" spc="-20" dirty="0"/>
              <a:t> </a:t>
            </a:r>
            <a:r>
              <a:rPr sz="3200" spc="-10" dirty="0"/>
              <a:t>Deficit:</a:t>
            </a:r>
            <a:r>
              <a:rPr sz="3200" spc="15" dirty="0"/>
              <a:t> </a:t>
            </a:r>
            <a:r>
              <a:rPr sz="3200" dirty="0"/>
              <a:t>Map</a:t>
            </a:r>
            <a:r>
              <a:rPr sz="3200" spc="-10" dirty="0"/>
              <a:t> </a:t>
            </a:r>
            <a:r>
              <a:rPr sz="3200" spc="-5" dirty="0"/>
              <a:t>Overview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772922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779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indicator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stress,</a:t>
            </a:r>
            <a:r>
              <a:rPr sz="20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reflected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shortfall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represent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which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have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2571A3"/>
                </a:solidFill>
                <a:uFill>
                  <a:solidFill>
                    <a:srgbClr val="2571A3"/>
                  </a:solidFill>
                </a:uFill>
                <a:latin typeface="Calibri"/>
                <a:cs typeface="Calibri"/>
              </a:rPr>
              <a:t>most</a:t>
            </a:r>
            <a:r>
              <a:rPr sz="2000" i="1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stress,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when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compared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to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similar</a:t>
            </a:r>
            <a:r>
              <a:rPr sz="20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terms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and/or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variety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farm.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Green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least-stressed.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62000-8266-4EFF-B77A-37B53B46E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74012-CFBD-43BC-B76C-550A2933B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590800"/>
            <a:ext cx="4492883" cy="4129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824989" marR="5080" indent="-713740">
              <a:lnSpc>
                <a:spcPct val="100000"/>
              </a:lnSpc>
              <a:spcBef>
                <a:spcPts val="105"/>
              </a:spcBef>
            </a:pPr>
            <a:r>
              <a:rPr dirty="0"/>
              <a:t>Biomass</a:t>
            </a:r>
            <a:r>
              <a:rPr spc="-45" dirty="0"/>
              <a:t> </a:t>
            </a:r>
            <a:r>
              <a:rPr spc="-10" dirty="0"/>
              <a:t>Production </a:t>
            </a:r>
            <a:r>
              <a:rPr spc="-980" dirty="0"/>
              <a:t> </a:t>
            </a:r>
            <a:r>
              <a:rPr spc="10" dirty="0"/>
              <a:t>[kg/ha/week]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38220-47EF-4DBE-B4AB-77820B16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3803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ET</a:t>
            </a:r>
            <a:r>
              <a:rPr sz="3200" spc="-25" dirty="0"/>
              <a:t> </a:t>
            </a:r>
            <a:r>
              <a:rPr sz="3200" spc="-10" dirty="0"/>
              <a:t>Deficit:</a:t>
            </a:r>
            <a:r>
              <a:rPr sz="3200" spc="10" dirty="0"/>
              <a:t> </a:t>
            </a:r>
            <a:r>
              <a:rPr sz="3200" spc="-5" dirty="0"/>
              <a:t>Spatial</a:t>
            </a:r>
            <a:r>
              <a:rPr sz="3200" spc="5" dirty="0"/>
              <a:t> </a:t>
            </a:r>
            <a:r>
              <a:rPr sz="3200" spc="-10" dirty="0"/>
              <a:t>View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41344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represents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stress.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As</a:t>
            </a:r>
            <a:r>
              <a:rPr sz="2000" spc="37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A3C339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355600" marR="154305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such,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spatial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overview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 over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time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which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zones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most.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8516" y="853186"/>
            <a:ext cx="36588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Most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particularly,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 can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inform you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which part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your field shows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first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signs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through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help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determine where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put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probes,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start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visits,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546" y="5103012"/>
            <a:ext cx="4267835" cy="1602740"/>
          </a:xfrm>
          <a:custGeom>
            <a:avLst/>
            <a:gdLst/>
            <a:ahLst/>
            <a:cxnLst/>
            <a:rect l="l" t="t" r="r" b="b"/>
            <a:pathLst>
              <a:path w="4267834" h="1602740">
                <a:moveTo>
                  <a:pt x="4267454" y="0"/>
                </a:moveTo>
                <a:lnTo>
                  <a:pt x="0" y="0"/>
                </a:lnTo>
                <a:lnTo>
                  <a:pt x="0" y="1602739"/>
                </a:lnTo>
                <a:lnTo>
                  <a:pt x="4267454" y="1602739"/>
                </a:lnTo>
                <a:lnTo>
                  <a:pt x="4267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5400" y="5791200"/>
            <a:ext cx="68814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 fields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shows variation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 ET Deficit. If this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particular</a:t>
            </a:r>
            <a:r>
              <a:rPr sz="16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pattern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of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stress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occurs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multiple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weeks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season,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can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indicate</a:t>
            </a:r>
            <a:r>
              <a:rPr sz="16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certain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parts of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block a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most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susceptible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dry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FA358-EE3C-4A88-9B5C-66E070A3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0" y="2473915"/>
            <a:ext cx="4577334" cy="31836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3682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ET</a:t>
            </a:r>
            <a:r>
              <a:rPr sz="3200" spc="-20" dirty="0"/>
              <a:t> </a:t>
            </a:r>
            <a:r>
              <a:rPr sz="3200" spc="-10" dirty="0"/>
              <a:t>Deficit:</a:t>
            </a:r>
            <a:r>
              <a:rPr sz="3200" spc="10" dirty="0"/>
              <a:t> </a:t>
            </a:r>
            <a:r>
              <a:rPr sz="3200" spc="-5" dirty="0"/>
              <a:t>Time</a:t>
            </a:r>
            <a:r>
              <a:rPr sz="3200" dirty="0"/>
              <a:t> </a:t>
            </a:r>
            <a:r>
              <a:rPr sz="3200" spc="-5" dirty="0"/>
              <a:t>Series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704058"/>
            <a:ext cx="7807959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Via Graph,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visualize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various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production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4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all fields show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(limited)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Deficit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 due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weather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conditions.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Evaluate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whether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last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has been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stressful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terms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air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temperature,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relative</a:t>
            </a:r>
            <a:r>
              <a:rPr sz="20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humidity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very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windy.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Identify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which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most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stressed.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514" y="2688183"/>
            <a:ext cx="8172450" cy="4114165"/>
            <a:chOff x="179514" y="2688183"/>
            <a:chExt cx="8172450" cy="4114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9"/>
              <a:ext cx="697522" cy="673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2688183"/>
              <a:ext cx="7740396" cy="40025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327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ET</a:t>
            </a:r>
            <a:r>
              <a:rPr sz="3200" spc="-15" dirty="0"/>
              <a:t> </a:t>
            </a:r>
            <a:r>
              <a:rPr sz="3200" spc="-5" dirty="0"/>
              <a:t>Deficit: What </a:t>
            </a:r>
            <a:r>
              <a:rPr sz="3200" dirty="0"/>
              <a:t>else</a:t>
            </a:r>
            <a:r>
              <a:rPr sz="3200" spc="-25" dirty="0"/>
              <a:t> </a:t>
            </a:r>
            <a:r>
              <a:rPr sz="3200" dirty="0"/>
              <a:t>is</a:t>
            </a:r>
            <a:r>
              <a:rPr sz="3200" spc="-15" dirty="0"/>
              <a:t> </a:t>
            </a:r>
            <a:r>
              <a:rPr sz="3200" spc="-5" dirty="0"/>
              <a:t>good</a:t>
            </a:r>
            <a:r>
              <a:rPr sz="3200" dirty="0"/>
              <a:t> </a:t>
            </a:r>
            <a:r>
              <a:rPr sz="3200" spc="-25" dirty="0"/>
              <a:t>to</a:t>
            </a:r>
            <a:r>
              <a:rPr sz="3200" dirty="0"/>
              <a:t> </a:t>
            </a:r>
            <a:r>
              <a:rPr sz="3200" spc="-5" dirty="0"/>
              <a:t>know?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0138"/>
            <a:ext cx="78047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 ET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Deficit represents crop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shortage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full week.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listed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FieldLook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reflects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last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day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captured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week.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CB71A-7B20-455C-87F1-2B1CF2E7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marR="3048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Biomass </a:t>
            </a:r>
            <a:r>
              <a:rPr spc="-50" dirty="0"/>
              <a:t>Water </a:t>
            </a:r>
            <a:r>
              <a:rPr dirty="0"/>
              <a:t>Use </a:t>
            </a:r>
            <a:r>
              <a:rPr spc="-20" dirty="0"/>
              <a:t>Efficiency </a:t>
            </a:r>
            <a:r>
              <a:rPr spc="-980" dirty="0"/>
              <a:t> </a:t>
            </a:r>
            <a:r>
              <a:rPr spc="-5" dirty="0"/>
              <a:t>(Biomass</a:t>
            </a:r>
            <a:r>
              <a:rPr spc="-10" dirty="0"/>
              <a:t> </a:t>
            </a:r>
            <a:r>
              <a:rPr dirty="0"/>
              <a:t>WUE)</a:t>
            </a:r>
          </a:p>
          <a:p>
            <a:pPr algn="ctr">
              <a:lnSpc>
                <a:spcPct val="100000"/>
              </a:lnSpc>
            </a:pPr>
            <a:r>
              <a:rPr dirty="0"/>
              <a:t>[kg</a:t>
            </a:r>
            <a:r>
              <a:rPr spc="-10" dirty="0"/>
              <a:t> </a:t>
            </a:r>
            <a:r>
              <a:rPr spc="-5" dirty="0"/>
              <a:t>biomass</a:t>
            </a:r>
            <a:r>
              <a:rPr spc="-1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spc="20" dirty="0"/>
              <a:t>m</a:t>
            </a:r>
            <a:r>
              <a:rPr sz="4350" spc="30" baseline="24904" dirty="0"/>
              <a:t>3</a:t>
            </a:r>
            <a:r>
              <a:rPr sz="4350" spc="502" baseline="24904" dirty="0"/>
              <a:t> </a:t>
            </a:r>
            <a:r>
              <a:rPr sz="4400" spc="-25" dirty="0"/>
              <a:t>water]</a:t>
            </a:r>
            <a:endParaRPr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59A7E-D70B-499A-8154-10AF11D70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5224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</a:t>
            </a:r>
            <a:r>
              <a:rPr sz="3200" spc="-10" dirty="0"/>
              <a:t> </a:t>
            </a:r>
            <a:r>
              <a:rPr sz="3200" dirty="0"/>
              <a:t>WUE:</a:t>
            </a:r>
            <a:r>
              <a:rPr sz="3200" spc="-5" dirty="0"/>
              <a:t> What </a:t>
            </a:r>
            <a:r>
              <a:rPr sz="3200" dirty="0"/>
              <a:t>is</a:t>
            </a:r>
            <a:r>
              <a:rPr sz="3200" spc="-5" dirty="0"/>
              <a:t> </a:t>
            </a:r>
            <a:r>
              <a:rPr sz="3200" dirty="0"/>
              <a:t>it?</a:t>
            </a:r>
            <a:r>
              <a:rPr sz="3200" spc="-20" dirty="0"/>
              <a:t> </a:t>
            </a:r>
            <a:r>
              <a:rPr sz="3200" dirty="0"/>
              <a:t>– 1/2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5503" y="1108328"/>
            <a:ext cx="776605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763905" indent="-342900" algn="just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4064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Efficiency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(Biomass WUE) is the actually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produced biomass per unit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(cubic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meter)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consumed by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evapotranspiration.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406400" marR="68580" indent="-342900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indication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efficient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use.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While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 Biomass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describes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amount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 produced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unit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land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(kg/ha),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Biomass WUE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describes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amount 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produced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unit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(kg/m</a:t>
            </a:r>
            <a:r>
              <a:rPr sz="1950" spc="15" baseline="25641" dirty="0">
                <a:solidFill>
                  <a:srgbClr val="2571A3"/>
                </a:solidFill>
                <a:latin typeface="Calibri"/>
                <a:cs typeface="Calibri"/>
              </a:rPr>
              <a:t>3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does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2571A3"/>
                </a:solidFill>
                <a:uFill>
                  <a:solidFill>
                    <a:srgbClr val="2571A3"/>
                  </a:solidFill>
                </a:uFill>
                <a:latin typeface="Calibri"/>
                <a:cs typeface="Calibri"/>
              </a:rPr>
              <a:t>not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tell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how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much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has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been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produce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specific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amount 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yield.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7BF85-2E5F-48E8-AF0E-F08FF4C9B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5224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</a:t>
            </a:r>
            <a:r>
              <a:rPr sz="3200" spc="-10" dirty="0"/>
              <a:t> </a:t>
            </a:r>
            <a:r>
              <a:rPr sz="3200" dirty="0"/>
              <a:t>WUE:</a:t>
            </a:r>
            <a:r>
              <a:rPr sz="3200" spc="-5" dirty="0"/>
              <a:t> What </a:t>
            </a:r>
            <a:r>
              <a:rPr sz="3200" dirty="0"/>
              <a:t>is</a:t>
            </a:r>
            <a:r>
              <a:rPr sz="3200" spc="-5" dirty="0"/>
              <a:t> </a:t>
            </a:r>
            <a:r>
              <a:rPr sz="3200" dirty="0"/>
              <a:t>it?</a:t>
            </a:r>
            <a:r>
              <a:rPr sz="3200" spc="-20" dirty="0"/>
              <a:t> </a:t>
            </a:r>
            <a:r>
              <a:rPr sz="3200" dirty="0"/>
              <a:t>– 2/2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2348864"/>
            <a:ext cx="7081901" cy="30243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108328"/>
            <a:ext cx="79298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Higher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achieved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when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produce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equal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when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while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total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consumption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remains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equal.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A1C39-03F6-4585-8FFD-071C092C2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925195"/>
            <a:ext cx="811974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up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10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kg/m</a:t>
            </a:r>
            <a:r>
              <a:rPr sz="1950" spc="22" baseline="25641" dirty="0">
                <a:solidFill>
                  <a:srgbClr val="2571A3"/>
                </a:solidFill>
                <a:latin typeface="Calibri"/>
                <a:cs typeface="Calibri"/>
              </a:rPr>
              <a:t>3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419100" indent="-343535"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higher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value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means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efficient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 by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41910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influenced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many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factors: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name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60" dirty="0">
                <a:solidFill>
                  <a:srgbClr val="2571A3"/>
                </a:solidFill>
                <a:latin typeface="Calibri"/>
                <a:cs typeface="Calibri"/>
              </a:rPr>
              <a:t>few,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type,</a:t>
            </a:r>
            <a:endParaRPr sz="20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variety,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age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have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effect.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419100" marR="353695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Remember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not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directly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linked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actual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yield. This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means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not necessarily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high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cultivars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also produce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yield per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cubic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meter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6160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</a:t>
            </a:r>
            <a:r>
              <a:rPr sz="3200" spc="-10" dirty="0"/>
              <a:t> </a:t>
            </a:r>
            <a:r>
              <a:rPr sz="3200" dirty="0"/>
              <a:t>WUE:</a:t>
            </a:r>
            <a:r>
              <a:rPr sz="3200" spc="-5" dirty="0"/>
              <a:t> What can</a:t>
            </a:r>
            <a:r>
              <a:rPr sz="3200" spc="-10" dirty="0"/>
              <a:t> </a:t>
            </a:r>
            <a:r>
              <a:rPr sz="3200" spc="-15" dirty="0"/>
              <a:t>you</a:t>
            </a:r>
            <a:r>
              <a:rPr sz="3200" spc="-10" dirty="0"/>
              <a:t> expect?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C2FA5-6178-42A9-9650-190DCAEE4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14" y="4139590"/>
            <a:ext cx="8964930" cy="2710180"/>
            <a:chOff x="179514" y="4139590"/>
            <a:chExt cx="8964930" cy="271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8"/>
              <a:ext cx="697522" cy="673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551" y="4149115"/>
              <a:ext cx="8172450" cy="20897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0788" y="4144352"/>
              <a:ext cx="8181975" cy="2099310"/>
            </a:xfrm>
            <a:custGeom>
              <a:avLst/>
              <a:gdLst/>
              <a:ahLst/>
              <a:cxnLst/>
              <a:rect l="l" t="t" r="r" b="b"/>
              <a:pathLst>
                <a:path w="8181975" h="2099310">
                  <a:moveTo>
                    <a:pt x="0" y="2099310"/>
                  </a:moveTo>
                  <a:lnTo>
                    <a:pt x="8181975" y="2099310"/>
                  </a:lnTo>
                  <a:lnTo>
                    <a:pt x="8181975" y="0"/>
                  </a:lnTo>
                  <a:lnTo>
                    <a:pt x="0" y="0"/>
                  </a:lnTo>
                  <a:lnTo>
                    <a:pt x="0" y="2099310"/>
                  </a:lnTo>
                  <a:close/>
                </a:path>
              </a:pathLst>
            </a:custGeom>
            <a:ln w="9524">
              <a:solidFill>
                <a:srgbClr val="4F6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14" y="6237305"/>
              <a:ext cx="8964930" cy="612775"/>
            </a:xfrm>
            <a:custGeom>
              <a:avLst/>
              <a:gdLst/>
              <a:ahLst/>
              <a:cxnLst/>
              <a:rect l="l" t="t" r="r" b="b"/>
              <a:pathLst>
                <a:path w="8964930" h="612775">
                  <a:moveTo>
                    <a:pt x="8964549" y="0"/>
                  </a:moveTo>
                  <a:lnTo>
                    <a:pt x="0" y="0"/>
                  </a:lnTo>
                  <a:lnTo>
                    <a:pt x="0" y="612457"/>
                  </a:lnTo>
                  <a:lnTo>
                    <a:pt x="8964549" y="612457"/>
                  </a:lnTo>
                  <a:lnTo>
                    <a:pt x="896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5484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30" dirty="0"/>
              <a:t> </a:t>
            </a:r>
            <a:r>
              <a:rPr sz="3200" dirty="0"/>
              <a:t>WUE:</a:t>
            </a:r>
            <a:r>
              <a:rPr sz="3200" spc="10" dirty="0"/>
              <a:t> </a:t>
            </a:r>
            <a:r>
              <a:rPr sz="3200" spc="-5" dirty="0"/>
              <a:t>Spatial</a:t>
            </a:r>
            <a:r>
              <a:rPr sz="3200" dirty="0"/>
              <a:t> </a:t>
            </a:r>
            <a:r>
              <a:rPr sz="3200" spc="-10" dirty="0"/>
              <a:t>View</a:t>
            </a:r>
            <a:r>
              <a:rPr sz="3200" spc="5" dirty="0"/>
              <a:t> </a:t>
            </a:r>
            <a:r>
              <a:rPr sz="3200" dirty="0"/>
              <a:t>– 1/2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35940" y="853186"/>
            <a:ext cx="3937000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065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WUE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single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 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should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have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homogeneous outlook throughout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season.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general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Biomass WUE is 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product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to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evaluate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optimize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irrigation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system: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where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does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 irrigation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function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optimal?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where not? What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difference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spots?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5363" y="853186"/>
            <a:ext cx="402717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improve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system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use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 accurately?</a:t>
            </a:r>
            <a:endParaRPr sz="2000">
              <a:latin typeface="Calibri"/>
              <a:cs typeface="Calibri"/>
            </a:endParaRPr>
          </a:p>
          <a:p>
            <a:pPr marL="355600" marR="53975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In-season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also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caused</a:t>
            </a:r>
            <a:r>
              <a:rPr sz="2000" spc="-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various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problems,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either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linked to drops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consumption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(Actual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ET).</a:t>
            </a:r>
            <a:endParaRPr sz="2000">
              <a:latin typeface="Calibri"/>
              <a:cs typeface="Calibri"/>
            </a:endParaRPr>
          </a:p>
          <a:p>
            <a:pPr marL="355600" marR="53340" indent="-343535" algn="just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For example,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areas 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low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might indicate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logging,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possibly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due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drainage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problems.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6293002"/>
            <a:ext cx="8670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Some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rows</a:t>
            </a:r>
            <a:r>
              <a:rPr sz="16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 field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show</a:t>
            </a:r>
            <a:r>
              <a:rPr sz="16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decrease</a:t>
            </a:r>
            <a:r>
              <a:rPr sz="1600" spc="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16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after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week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18.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FieldLook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be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used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identify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locations.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79" y="3501059"/>
            <a:ext cx="8881110" cy="3301365"/>
            <a:chOff x="164579" y="3501059"/>
            <a:chExt cx="8881110" cy="3301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9"/>
              <a:ext cx="697522" cy="673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79" y="3501059"/>
              <a:ext cx="8881110" cy="30609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5484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30" dirty="0"/>
              <a:t> </a:t>
            </a:r>
            <a:r>
              <a:rPr sz="3200" dirty="0"/>
              <a:t>WUE:</a:t>
            </a:r>
            <a:r>
              <a:rPr sz="3200" spc="10" dirty="0"/>
              <a:t> </a:t>
            </a:r>
            <a:r>
              <a:rPr sz="3200" spc="-5" dirty="0"/>
              <a:t>Spatial</a:t>
            </a:r>
            <a:r>
              <a:rPr sz="3200" dirty="0"/>
              <a:t> </a:t>
            </a:r>
            <a:r>
              <a:rPr sz="3200" spc="-10" dirty="0"/>
              <a:t>View</a:t>
            </a:r>
            <a:r>
              <a:rPr sz="3200" spc="5" dirty="0"/>
              <a:t> </a:t>
            </a:r>
            <a:r>
              <a:rPr sz="3200" dirty="0"/>
              <a:t>– 2/2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5940" y="853186"/>
            <a:ext cx="8009255" cy="228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16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Via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Single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different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parameters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one block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compared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spatially.</a:t>
            </a:r>
            <a:endParaRPr sz="2000">
              <a:latin typeface="Calibri"/>
              <a:cs typeface="Calibri"/>
            </a:endParaRPr>
          </a:p>
          <a:p>
            <a:pPr marL="355600" marR="342265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results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combination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2571A3"/>
                </a:solidFill>
                <a:latin typeface="Calibri"/>
                <a:cs typeface="Calibri"/>
              </a:rPr>
              <a:t>ET.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 a change in Biomass WUE is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detected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can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due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either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parameters.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example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below,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clearly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seen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some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rows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show reduced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compared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rest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block.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14" y="2951733"/>
            <a:ext cx="8281034" cy="3850640"/>
            <a:chOff x="179514" y="2951733"/>
            <a:chExt cx="8281034" cy="3850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6128638"/>
              <a:ext cx="697522" cy="673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2951733"/>
              <a:ext cx="7848854" cy="37656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4404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40" dirty="0"/>
              <a:t> </a:t>
            </a:r>
            <a:r>
              <a:rPr sz="3200" dirty="0"/>
              <a:t>WUE: </a:t>
            </a:r>
            <a:r>
              <a:rPr sz="3200" spc="-5" dirty="0"/>
              <a:t>Time</a:t>
            </a:r>
            <a:r>
              <a:rPr sz="3200" spc="-20" dirty="0"/>
              <a:t> </a:t>
            </a:r>
            <a:r>
              <a:rPr sz="3200" dirty="0"/>
              <a:t>Series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5940" y="808380"/>
            <a:ext cx="8027034" cy="187896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graph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often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relatively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stable.</a:t>
            </a:r>
            <a:endParaRPr sz="1600">
              <a:latin typeface="Calibri"/>
              <a:cs typeface="Calibri"/>
            </a:endParaRPr>
          </a:p>
          <a:p>
            <a:pPr marL="355600" marR="269875" indent="-343535">
              <a:lnSpc>
                <a:spcPct val="100000"/>
              </a:lnSpc>
              <a:spcBef>
                <a:spcPts val="3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High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variation between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blocks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not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expected,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because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571A3"/>
                </a:solidFill>
                <a:latin typeface="Calibri"/>
                <a:cs typeface="Calibri"/>
              </a:rPr>
              <a:t>Transpiration,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which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major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component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Actual ET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growing</a:t>
            </a:r>
            <a:r>
              <a:rPr sz="16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field, and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closely </a:t>
            </a:r>
            <a:r>
              <a:rPr sz="1600" spc="-35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linked.</a:t>
            </a:r>
            <a:endParaRPr sz="16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39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Lower</a:t>
            </a:r>
            <a:r>
              <a:rPr sz="1600" spc="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WUE</a:t>
            </a:r>
            <a:r>
              <a:rPr sz="16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values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might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be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due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higher amount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(Soil)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Evaporation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field. 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might</a:t>
            </a:r>
            <a:r>
              <a:rPr sz="16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mean</a:t>
            </a:r>
            <a:r>
              <a:rPr sz="16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too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much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used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16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16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be applied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16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effectively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16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1600" spc="-3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through irrigation.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526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</a:t>
            </a:r>
            <a:r>
              <a:rPr sz="3200" spc="-10" dirty="0"/>
              <a:t> Production:</a:t>
            </a:r>
            <a:r>
              <a:rPr sz="3200" spc="5" dirty="0"/>
              <a:t> </a:t>
            </a:r>
            <a:r>
              <a:rPr sz="3200" spc="-5" dirty="0"/>
              <a:t>What </a:t>
            </a:r>
            <a:r>
              <a:rPr sz="3200" dirty="0"/>
              <a:t>is</a:t>
            </a:r>
            <a:r>
              <a:rPr sz="3200" spc="-5" dirty="0"/>
              <a:t> </a:t>
            </a:r>
            <a:r>
              <a:rPr sz="3200" dirty="0"/>
              <a:t>it?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748411"/>
            <a:ext cx="8061325" cy="2648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0370" indent="-342900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total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dry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matter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your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in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kg/ha/week.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includes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roots,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shoots,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fruits,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twigs,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leaves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all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(including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cover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crop).</a:t>
            </a:r>
            <a:endParaRPr sz="2000">
              <a:latin typeface="Calibri"/>
              <a:cs typeface="Calibri"/>
            </a:endParaRPr>
          </a:p>
          <a:p>
            <a:pPr marL="355600" marR="802005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strongly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influenced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condition,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moisture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availability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climatic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circumstances.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does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NOT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represent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total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absolute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amount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measure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6665" y="3230613"/>
            <a:ext cx="1450339" cy="31200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09920" y="6280200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T4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227" y="4636858"/>
            <a:ext cx="798918" cy="17186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57220" y="6280200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5096" y="4110570"/>
            <a:ext cx="1043559" cy="22449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74770" y="6280200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T2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144" y="3703408"/>
            <a:ext cx="1240091" cy="26678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38242" y="6280200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5319" y="6465277"/>
            <a:ext cx="673735" cy="176530"/>
          </a:xfrm>
          <a:custGeom>
            <a:avLst/>
            <a:gdLst/>
            <a:ahLst/>
            <a:cxnLst/>
            <a:rect l="l" t="t" r="r" b="b"/>
            <a:pathLst>
              <a:path w="673735" h="176529">
                <a:moveTo>
                  <a:pt x="14350" y="27355"/>
                </a:moveTo>
                <a:lnTo>
                  <a:pt x="0" y="39903"/>
                </a:lnTo>
                <a:lnTo>
                  <a:pt x="7746" y="48704"/>
                </a:lnTo>
                <a:lnTo>
                  <a:pt x="23875" y="65506"/>
                </a:lnTo>
                <a:lnTo>
                  <a:pt x="58546" y="95453"/>
                </a:lnTo>
                <a:lnTo>
                  <a:pt x="95630" y="120738"/>
                </a:lnTo>
                <a:lnTo>
                  <a:pt x="135127" y="141109"/>
                </a:lnTo>
                <a:lnTo>
                  <a:pt x="176529" y="156895"/>
                </a:lnTo>
                <a:lnTo>
                  <a:pt x="219455" y="167894"/>
                </a:lnTo>
                <a:lnTo>
                  <a:pt x="263651" y="174193"/>
                </a:lnTo>
                <a:lnTo>
                  <a:pt x="308736" y="175920"/>
                </a:lnTo>
                <a:lnTo>
                  <a:pt x="331469" y="174942"/>
                </a:lnTo>
                <a:lnTo>
                  <a:pt x="377316" y="169760"/>
                </a:lnTo>
                <a:lnTo>
                  <a:pt x="423163" y="159931"/>
                </a:lnTo>
                <a:lnTo>
                  <a:pt x="433670" y="156895"/>
                </a:lnTo>
                <a:lnTo>
                  <a:pt x="307975" y="156895"/>
                </a:lnTo>
                <a:lnTo>
                  <a:pt x="286257" y="156603"/>
                </a:lnTo>
                <a:lnTo>
                  <a:pt x="243712" y="152666"/>
                </a:lnTo>
                <a:lnTo>
                  <a:pt x="202056" y="144360"/>
                </a:lnTo>
                <a:lnTo>
                  <a:pt x="161925" y="131610"/>
                </a:lnTo>
                <a:lnTo>
                  <a:pt x="123316" y="114300"/>
                </a:lnTo>
                <a:lnTo>
                  <a:pt x="86994" y="92570"/>
                </a:lnTo>
                <a:lnTo>
                  <a:pt x="52958" y="66357"/>
                </a:lnTo>
                <a:lnTo>
                  <a:pt x="21374" y="35407"/>
                </a:lnTo>
                <a:lnTo>
                  <a:pt x="14350" y="27355"/>
                </a:lnTo>
                <a:close/>
              </a:path>
              <a:path w="673735" h="176529">
                <a:moveTo>
                  <a:pt x="610353" y="43891"/>
                </a:moveTo>
                <a:lnTo>
                  <a:pt x="568197" y="74269"/>
                </a:lnTo>
                <a:lnTo>
                  <a:pt x="526288" y="98933"/>
                </a:lnTo>
                <a:lnTo>
                  <a:pt x="483361" y="119316"/>
                </a:lnTo>
                <a:lnTo>
                  <a:pt x="439800" y="135293"/>
                </a:lnTo>
                <a:lnTo>
                  <a:pt x="395858" y="146850"/>
                </a:lnTo>
                <a:lnTo>
                  <a:pt x="351789" y="154114"/>
                </a:lnTo>
                <a:lnTo>
                  <a:pt x="307975" y="156895"/>
                </a:lnTo>
                <a:lnTo>
                  <a:pt x="433670" y="156895"/>
                </a:lnTo>
                <a:lnTo>
                  <a:pt x="491108" y="136715"/>
                </a:lnTo>
                <a:lnTo>
                  <a:pt x="535685" y="115582"/>
                </a:lnTo>
                <a:lnTo>
                  <a:pt x="579119" y="89954"/>
                </a:lnTo>
                <a:lnTo>
                  <a:pt x="621283" y="59702"/>
                </a:lnTo>
                <a:lnTo>
                  <a:pt x="623115" y="58073"/>
                </a:lnTo>
                <a:lnTo>
                  <a:pt x="610353" y="43891"/>
                </a:lnTo>
                <a:close/>
              </a:path>
              <a:path w="673735" h="176529">
                <a:moveTo>
                  <a:pt x="659465" y="35407"/>
                </a:moveTo>
                <a:lnTo>
                  <a:pt x="619886" y="35407"/>
                </a:lnTo>
                <a:lnTo>
                  <a:pt x="632586" y="49644"/>
                </a:lnTo>
                <a:lnTo>
                  <a:pt x="623115" y="58073"/>
                </a:lnTo>
                <a:lnTo>
                  <a:pt x="642238" y="79324"/>
                </a:lnTo>
                <a:lnTo>
                  <a:pt x="659465" y="35407"/>
                </a:lnTo>
                <a:close/>
              </a:path>
              <a:path w="673735" h="176529">
                <a:moveTo>
                  <a:pt x="619886" y="35407"/>
                </a:moveTo>
                <a:lnTo>
                  <a:pt x="610353" y="43891"/>
                </a:lnTo>
                <a:lnTo>
                  <a:pt x="623115" y="58073"/>
                </a:lnTo>
                <a:lnTo>
                  <a:pt x="632586" y="49644"/>
                </a:lnTo>
                <a:lnTo>
                  <a:pt x="619886" y="35407"/>
                </a:lnTo>
                <a:close/>
              </a:path>
              <a:path w="673735" h="176529">
                <a:moveTo>
                  <a:pt x="673353" y="0"/>
                </a:moveTo>
                <a:lnTo>
                  <a:pt x="591311" y="22733"/>
                </a:lnTo>
                <a:lnTo>
                  <a:pt x="610353" y="43891"/>
                </a:lnTo>
                <a:lnTo>
                  <a:pt x="619886" y="35407"/>
                </a:lnTo>
                <a:lnTo>
                  <a:pt x="659465" y="35407"/>
                </a:lnTo>
                <a:lnTo>
                  <a:pt x="67335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22341" y="6616395"/>
            <a:ext cx="554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Ti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estep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67350" y="3408552"/>
            <a:ext cx="1049655" cy="2236470"/>
          </a:xfrm>
          <a:custGeom>
            <a:avLst/>
            <a:gdLst/>
            <a:ahLst/>
            <a:cxnLst/>
            <a:rect l="l" t="t" r="r" b="b"/>
            <a:pathLst>
              <a:path w="1049654" h="2236470">
                <a:moveTo>
                  <a:pt x="1049655" y="2198293"/>
                </a:moveTo>
                <a:lnTo>
                  <a:pt x="1030617" y="2188768"/>
                </a:lnTo>
                <a:lnTo>
                  <a:pt x="973455" y="2160143"/>
                </a:lnTo>
                <a:lnTo>
                  <a:pt x="973455" y="2188768"/>
                </a:lnTo>
                <a:lnTo>
                  <a:pt x="121920" y="2188768"/>
                </a:lnTo>
                <a:lnTo>
                  <a:pt x="121920" y="2207818"/>
                </a:lnTo>
                <a:lnTo>
                  <a:pt x="973455" y="2207818"/>
                </a:lnTo>
                <a:lnTo>
                  <a:pt x="973455" y="2236393"/>
                </a:lnTo>
                <a:lnTo>
                  <a:pt x="1030605" y="2207818"/>
                </a:lnTo>
                <a:lnTo>
                  <a:pt x="1049655" y="2198293"/>
                </a:lnTo>
                <a:close/>
              </a:path>
              <a:path w="1049654" h="2236470">
                <a:moveTo>
                  <a:pt x="1049655" y="1118235"/>
                </a:moveTo>
                <a:lnTo>
                  <a:pt x="1030605" y="1108710"/>
                </a:lnTo>
                <a:lnTo>
                  <a:pt x="973455" y="1080135"/>
                </a:lnTo>
                <a:lnTo>
                  <a:pt x="973455" y="1108710"/>
                </a:lnTo>
                <a:lnTo>
                  <a:pt x="0" y="1108710"/>
                </a:lnTo>
                <a:lnTo>
                  <a:pt x="0" y="1127760"/>
                </a:lnTo>
                <a:lnTo>
                  <a:pt x="973455" y="1127760"/>
                </a:lnTo>
                <a:lnTo>
                  <a:pt x="973455" y="1156335"/>
                </a:lnTo>
                <a:lnTo>
                  <a:pt x="1030605" y="1127760"/>
                </a:lnTo>
                <a:lnTo>
                  <a:pt x="1049655" y="1118235"/>
                </a:lnTo>
                <a:close/>
              </a:path>
              <a:path w="1049654" h="2236470">
                <a:moveTo>
                  <a:pt x="1049655" y="758190"/>
                </a:moveTo>
                <a:lnTo>
                  <a:pt x="1030605" y="748665"/>
                </a:lnTo>
                <a:lnTo>
                  <a:pt x="973455" y="720090"/>
                </a:lnTo>
                <a:lnTo>
                  <a:pt x="973455" y="748665"/>
                </a:lnTo>
                <a:lnTo>
                  <a:pt x="473583" y="748665"/>
                </a:lnTo>
                <a:lnTo>
                  <a:pt x="473583" y="767715"/>
                </a:lnTo>
                <a:lnTo>
                  <a:pt x="973455" y="767715"/>
                </a:lnTo>
                <a:lnTo>
                  <a:pt x="973455" y="796290"/>
                </a:lnTo>
                <a:lnTo>
                  <a:pt x="1030605" y="767715"/>
                </a:lnTo>
                <a:lnTo>
                  <a:pt x="1049655" y="758190"/>
                </a:lnTo>
                <a:close/>
              </a:path>
              <a:path w="1049654" h="2236470">
                <a:moveTo>
                  <a:pt x="1049655" y="38100"/>
                </a:moveTo>
                <a:lnTo>
                  <a:pt x="1030605" y="28575"/>
                </a:lnTo>
                <a:lnTo>
                  <a:pt x="973455" y="0"/>
                </a:lnTo>
                <a:lnTo>
                  <a:pt x="973455" y="28575"/>
                </a:lnTo>
                <a:lnTo>
                  <a:pt x="121920" y="28575"/>
                </a:lnTo>
                <a:lnTo>
                  <a:pt x="121920" y="47625"/>
                </a:lnTo>
                <a:lnTo>
                  <a:pt x="973455" y="47625"/>
                </a:lnTo>
                <a:lnTo>
                  <a:pt x="973455" y="76200"/>
                </a:lnTo>
                <a:lnTo>
                  <a:pt x="1030605" y="47625"/>
                </a:lnTo>
                <a:lnTo>
                  <a:pt x="1049655" y="38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44436" y="3340353"/>
            <a:ext cx="372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Tassle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36307" y="3230626"/>
            <a:ext cx="201295" cy="3120390"/>
          </a:xfrm>
          <a:custGeom>
            <a:avLst/>
            <a:gdLst/>
            <a:ahLst/>
            <a:cxnLst/>
            <a:rect l="l" t="t" r="r" b="b"/>
            <a:pathLst>
              <a:path w="201295" h="3120390">
                <a:moveTo>
                  <a:pt x="0" y="0"/>
                </a:moveTo>
                <a:lnTo>
                  <a:pt x="39036" y="1313"/>
                </a:lnTo>
                <a:lnTo>
                  <a:pt x="70929" y="4889"/>
                </a:lnTo>
                <a:lnTo>
                  <a:pt x="92440" y="10179"/>
                </a:lnTo>
                <a:lnTo>
                  <a:pt x="100330" y="16637"/>
                </a:lnTo>
                <a:lnTo>
                  <a:pt x="100330" y="1543304"/>
                </a:lnTo>
                <a:lnTo>
                  <a:pt x="108221" y="1549761"/>
                </a:lnTo>
                <a:lnTo>
                  <a:pt x="129746" y="1555051"/>
                </a:lnTo>
                <a:lnTo>
                  <a:pt x="161676" y="1558627"/>
                </a:lnTo>
                <a:lnTo>
                  <a:pt x="200787" y="1559941"/>
                </a:lnTo>
                <a:lnTo>
                  <a:pt x="161676" y="1561256"/>
                </a:lnTo>
                <a:lnTo>
                  <a:pt x="129746" y="1564846"/>
                </a:lnTo>
                <a:lnTo>
                  <a:pt x="108221" y="1570174"/>
                </a:lnTo>
                <a:lnTo>
                  <a:pt x="100330" y="1576705"/>
                </a:lnTo>
                <a:lnTo>
                  <a:pt x="100330" y="3103257"/>
                </a:lnTo>
                <a:lnTo>
                  <a:pt x="92440" y="3109773"/>
                </a:lnTo>
                <a:lnTo>
                  <a:pt x="70929" y="3115094"/>
                </a:lnTo>
                <a:lnTo>
                  <a:pt x="39036" y="3118681"/>
                </a:lnTo>
                <a:lnTo>
                  <a:pt x="0" y="3119996"/>
                </a:lnTo>
              </a:path>
            </a:pathLst>
          </a:custGeom>
          <a:ln w="9524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63994" y="4043552"/>
            <a:ext cx="1190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Leaves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R="884555" algn="ctr">
              <a:lnSpc>
                <a:spcPts val="1125"/>
              </a:lnSpc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Corn</a:t>
            </a:r>
            <a:endParaRPr sz="1100">
              <a:latin typeface="Calibri"/>
              <a:cs typeface="Calibri"/>
            </a:endParaRPr>
          </a:p>
          <a:p>
            <a:pPr marL="689610" algn="ctr">
              <a:lnSpc>
                <a:spcPts val="1125"/>
              </a:lnSpc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Total</a:t>
            </a:r>
            <a:endParaRPr sz="1100">
              <a:latin typeface="Calibri"/>
              <a:cs typeface="Calibri"/>
            </a:endParaRPr>
          </a:p>
          <a:p>
            <a:pPr marL="692150"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Biomass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28919" y="6100927"/>
            <a:ext cx="688340" cy="76200"/>
          </a:xfrm>
          <a:custGeom>
            <a:avLst/>
            <a:gdLst/>
            <a:ahLst/>
            <a:cxnLst/>
            <a:rect l="l" t="t" r="r" b="b"/>
            <a:pathLst>
              <a:path w="688340" h="76200">
                <a:moveTo>
                  <a:pt x="611885" y="0"/>
                </a:moveTo>
                <a:lnTo>
                  <a:pt x="611885" y="76200"/>
                </a:lnTo>
                <a:lnTo>
                  <a:pt x="669035" y="47625"/>
                </a:lnTo>
                <a:lnTo>
                  <a:pt x="624585" y="47625"/>
                </a:lnTo>
                <a:lnTo>
                  <a:pt x="624585" y="28575"/>
                </a:lnTo>
                <a:lnTo>
                  <a:pt x="669035" y="28575"/>
                </a:lnTo>
                <a:lnTo>
                  <a:pt x="611885" y="0"/>
                </a:lnTo>
                <a:close/>
              </a:path>
              <a:path w="688340" h="76200">
                <a:moveTo>
                  <a:pt x="61188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611885" y="47625"/>
                </a:lnTo>
                <a:lnTo>
                  <a:pt x="611885" y="28575"/>
                </a:lnTo>
                <a:close/>
              </a:path>
              <a:path w="688340" h="76200">
                <a:moveTo>
                  <a:pt x="669035" y="28575"/>
                </a:moveTo>
                <a:lnTo>
                  <a:pt x="624585" y="28575"/>
                </a:lnTo>
                <a:lnTo>
                  <a:pt x="624585" y="47625"/>
                </a:lnTo>
                <a:lnTo>
                  <a:pt x="669035" y="47625"/>
                </a:lnTo>
                <a:lnTo>
                  <a:pt x="688085" y="38100"/>
                </a:lnTo>
                <a:lnTo>
                  <a:pt x="669035" y="2857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46850" y="5501132"/>
            <a:ext cx="37592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E1C11"/>
                </a:solidFill>
                <a:latin typeface="Calibri"/>
                <a:cs typeface="Calibri"/>
              </a:rPr>
              <a:t>Ste</a:t>
            </a:r>
            <a:r>
              <a:rPr sz="1100" spc="5" dirty="0">
                <a:solidFill>
                  <a:srgbClr val="1E1C11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Calibri"/>
                <a:cs typeface="Calibri"/>
              </a:rPr>
              <a:t>Roots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5CDCEA-DBF0-4FFB-AA6E-70E2408E5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705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 </a:t>
            </a:r>
            <a:r>
              <a:rPr sz="3200" dirty="0"/>
              <a:t>WUE: </a:t>
            </a:r>
            <a:r>
              <a:rPr sz="3200" spc="-5" dirty="0"/>
              <a:t>What</a:t>
            </a:r>
            <a:r>
              <a:rPr sz="3200" dirty="0"/>
              <a:t> else</a:t>
            </a:r>
            <a:r>
              <a:rPr sz="3200" spc="-10" dirty="0"/>
              <a:t> </a:t>
            </a:r>
            <a:r>
              <a:rPr sz="3200" dirty="0"/>
              <a:t>is</a:t>
            </a:r>
            <a:r>
              <a:rPr sz="3200" spc="-10" dirty="0"/>
              <a:t> </a:t>
            </a:r>
            <a:r>
              <a:rPr sz="3200" spc="-5" dirty="0"/>
              <a:t>good</a:t>
            </a:r>
            <a:r>
              <a:rPr sz="3200" spc="-10" dirty="0"/>
              <a:t> </a:t>
            </a:r>
            <a:r>
              <a:rPr sz="3200" spc="-25" dirty="0"/>
              <a:t>to</a:t>
            </a:r>
            <a:r>
              <a:rPr sz="3200" spc="5" dirty="0"/>
              <a:t> </a:t>
            </a:r>
            <a:r>
              <a:rPr sz="3200" spc="-5" dirty="0"/>
              <a:t>know?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0138"/>
            <a:ext cx="806577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4165" indent="-343535" algn="just">
              <a:lnSpc>
                <a:spcPct val="100000"/>
              </a:lnSpc>
              <a:spcBef>
                <a:spcPts val="100"/>
              </a:spcBef>
              <a:buClr>
                <a:srgbClr val="A3C339"/>
              </a:buClr>
              <a:buFont typeface="Arial MT"/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400" spc="-30" dirty="0">
                <a:solidFill>
                  <a:srgbClr val="2571A3"/>
                </a:solidFill>
                <a:latin typeface="Calibri"/>
                <a:cs typeface="Calibri"/>
              </a:rPr>
              <a:t>Water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Use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Efficiency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describes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full week. The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date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listed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FieldLook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reflects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last 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day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captured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endParaRPr sz="2400">
              <a:latin typeface="Calibri"/>
              <a:cs typeface="Calibri"/>
            </a:endParaRPr>
          </a:p>
          <a:p>
            <a:pPr marL="355600" marR="165100" indent="-343535">
              <a:lnSpc>
                <a:spcPct val="100000"/>
              </a:lnSpc>
              <a:spcBef>
                <a:spcPts val="5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general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best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use of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Biomass WUE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information can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be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gained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 by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relating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4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Actual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4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ET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Deficit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parameters.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Apart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 field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level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Biomass WUE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can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also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be used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400" spc="-5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compare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efficiency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water</a:t>
            </a:r>
            <a:r>
              <a:rPr sz="24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use between</a:t>
            </a:r>
            <a:r>
              <a:rPr sz="24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farm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even</a:t>
            </a:r>
            <a:r>
              <a:rPr sz="2400" dirty="0">
                <a:solidFill>
                  <a:srgbClr val="2571A3"/>
                </a:solidFill>
                <a:latin typeface="Calibri"/>
                <a:cs typeface="Calibri"/>
              </a:rPr>
              <a:t> within a</a:t>
            </a:r>
            <a:r>
              <a:rPr sz="24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71A3"/>
                </a:solidFill>
                <a:latin typeface="Calibri"/>
                <a:cs typeface="Calibri"/>
              </a:rPr>
              <a:t>production group.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E146B-EE7F-4BCE-A9EC-876C4BE3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2742" y="3037713"/>
            <a:ext cx="53981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For </a:t>
            </a:r>
            <a:r>
              <a:rPr spc="-15" dirty="0"/>
              <a:t>more information: </a:t>
            </a:r>
            <a:r>
              <a:rPr spc="-10" dirty="0"/>
              <a:t> </a:t>
            </a:r>
            <a:r>
              <a:rPr lang="en-US" spc="-5" dirty="0">
                <a:hlinkClick r:id="rId2"/>
              </a:rPr>
              <a:t>info@fruitlook.co.za</a:t>
            </a:r>
            <a:endParaRPr spc="-5" dirty="0">
              <a:hlinkClick r:id="rId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6B8D4-BA8A-4B00-9966-80F43909F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5000" b="42146"/>
          <a:stretch/>
        </p:blipFill>
        <p:spPr>
          <a:xfrm>
            <a:off x="4267200" y="762000"/>
            <a:ext cx="47244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5195"/>
            <a:ext cx="804354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vary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between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no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way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up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2,500</a:t>
            </a:r>
            <a:r>
              <a:rPr sz="2000" spc="-5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kg/ha/week.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Younger</a:t>
            </a:r>
            <a:r>
              <a:rPr sz="2000" spc="-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will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produce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than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full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bearing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Small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from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week-to-week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likely.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These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most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likely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caused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meteorological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conditions.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example,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during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cloudy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week less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energy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photosynthesis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causes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drop.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Excellent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weather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cause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increase.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8113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 </a:t>
            </a:r>
            <a:r>
              <a:rPr sz="3200" spc="-10" dirty="0"/>
              <a:t>Production:</a:t>
            </a:r>
            <a:r>
              <a:rPr sz="3200" spc="10" dirty="0"/>
              <a:t> </a:t>
            </a:r>
            <a:r>
              <a:rPr sz="3200" spc="-5" dirty="0"/>
              <a:t>What</a:t>
            </a:r>
            <a:r>
              <a:rPr sz="3200" dirty="0"/>
              <a:t> </a:t>
            </a:r>
            <a:r>
              <a:rPr sz="3200" spc="-5" dirty="0"/>
              <a:t>can</a:t>
            </a:r>
            <a:r>
              <a:rPr sz="3200" dirty="0"/>
              <a:t> </a:t>
            </a:r>
            <a:r>
              <a:rPr sz="3200" spc="-15" dirty="0"/>
              <a:t>you</a:t>
            </a:r>
            <a:r>
              <a:rPr sz="3200" spc="-5" dirty="0"/>
              <a:t> </a:t>
            </a:r>
            <a:r>
              <a:rPr sz="3200" spc="-10" dirty="0"/>
              <a:t>expect?</a:t>
            </a:r>
            <a:r>
              <a:rPr sz="3200" spc="5" dirty="0"/>
              <a:t> </a:t>
            </a:r>
            <a:r>
              <a:rPr sz="3200" dirty="0"/>
              <a:t>–</a:t>
            </a:r>
            <a:r>
              <a:rPr sz="3200" spc="5" dirty="0"/>
              <a:t> </a:t>
            </a:r>
            <a:r>
              <a:rPr sz="3200" dirty="0"/>
              <a:t>1/2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33608"/>
            <a:ext cx="9143999" cy="1987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1092B-354F-4F7D-9480-259724ED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5195"/>
            <a:ext cx="8058150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876935" indent="-342900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429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crops: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shows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strong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curvature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linked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time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periods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R="860425" algn="ctr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emergence,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vegetative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growth, generative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harvest.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marR="131445" indent="-343535"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Deciduous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trees: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shows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bell-shaped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curve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with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peak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midst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season.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beginning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not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yet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fully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developed.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At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end 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season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leaves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start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colouring,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chlorophyll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breaks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down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fruit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enters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period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dormancy.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Climatic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conditions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also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influence: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in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midst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summer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solar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energy,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used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photosynthesis,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more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abundant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than 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spring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fall.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C339"/>
              </a:buClr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Evergreen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trees: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shows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bell-shaped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curve,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but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distinguished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for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deciduous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trees.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general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curve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mainly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due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to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climatic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changes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(amount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solar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energy)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over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year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rather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than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changes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leaf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area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86613"/>
            <a:ext cx="8113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Biomass </a:t>
            </a:r>
            <a:r>
              <a:rPr sz="3200" spc="-10" dirty="0"/>
              <a:t>Production:</a:t>
            </a:r>
            <a:r>
              <a:rPr sz="3200" spc="10" dirty="0"/>
              <a:t> </a:t>
            </a:r>
            <a:r>
              <a:rPr sz="3200" spc="-5" dirty="0"/>
              <a:t>What</a:t>
            </a:r>
            <a:r>
              <a:rPr sz="3200" dirty="0"/>
              <a:t> </a:t>
            </a:r>
            <a:r>
              <a:rPr sz="3200" spc="-5" dirty="0"/>
              <a:t>can</a:t>
            </a:r>
            <a:r>
              <a:rPr sz="3200" dirty="0"/>
              <a:t> </a:t>
            </a:r>
            <a:r>
              <a:rPr sz="3200" spc="-15" dirty="0"/>
              <a:t>you</a:t>
            </a:r>
            <a:r>
              <a:rPr sz="3200" spc="-5" dirty="0"/>
              <a:t> </a:t>
            </a:r>
            <a:r>
              <a:rPr sz="3200" spc="-10" dirty="0"/>
              <a:t>expect?</a:t>
            </a:r>
            <a:r>
              <a:rPr sz="3200" spc="5" dirty="0"/>
              <a:t> </a:t>
            </a:r>
            <a:r>
              <a:rPr sz="3200" dirty="0"/>
              <a:t>–</a:t>
            </a:r>
            <a:r>
              <a:rPr sz="3200" spc="5" dirty="0"/>
              <a:t> </a:t>
            </a:r>
            <a:r>
              <a:rPr sz="3200" dirty="0"/>
              <a:t>2/2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AC67-219B-45F3-ABEA-1A6C4FB30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5918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30" dirty="0"/>
              <a:t> </a:t>
            </a:r>
            <a:r>
              <a:rPr sz="3200" spc="-5" dirty="0"/>
              <a:t>Production: </a:t>
            </a:r>
            <a:r>
              <a:rPr sz="3200" dirty="0"/>
              <a:t>Map</a:t>
            </a:r>
            <a:r>
              <a:rPr sz="3200" spc="-10" dirty="0"/>
              <a:t> </a:t>
            </a:r>
            <a:r>
              <a:rPr sz="3200" spc="-5" dirty="0"/>
              <a:t>Overview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3806" y="792835"/>
            <a:ext cx="7670800" cy="167738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7505" indent="-343535">
              <a:lnSpc>
                <a:spcPct val="100000"/>
              </a:lnSpc>
              <a:spcBef>
                <a:spcPts val="580"/>
              </a:spcBef>
              <a:buClr>
                <a:srgbClr val="A3C339"/>
              </a:buClr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direct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indicator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crop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growth.</a:t>
            </a:r>
            <a:endParaRPr sz="2000" dirty="0">
              <a:latin typeface="Calibri"/>
              <a:cs typeface="Calibri"/>
            </a:endParaRPr>
          </a:p>
          <a:p>
            <a:pPr marL="357505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Every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week,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Map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Overview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displays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which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growing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on,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below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above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average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farm.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fields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are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benchmarked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against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average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growth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specific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week,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and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their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specific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crop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and/or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cultivar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type.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85B48-6E83-437F-8552-3E85618A4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A6772-0256-4481-BFFF-E74A44E8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51" y="2650060"/>
            <a:ext cx="5795708" cy="3248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019DC-3992-4718-AD48-87C8C7C0BBD4}"/>
              </a:ext>
            </a:extLst>
          </p:cNvPr>
          <p:cNvSpPr txBox="1"/>
          <p:nvPr/>
        </p:nvSpPr>
        <p:spPr>
          <a:xfrm>
            <a:off x="533806" y="2743200"/>
            <a:ext cx="2056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The fields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colored </a:t>
            </a:r>
            <a:r>
              <a:rPr lang="en-US" sz="1800" spc="-10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lang="en-US"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indicate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below </a:t>
            </a:r>
            <a:r>
              <a:rPr lang="en-US" sz="1800" spc="-20" dirty="0">
                <a:solidFill>
                  <a:srgbClr val="2571A3"/>
                </a:solidFill>
                <a:latin typeface="Calibri"/>
                <a:cs typeface="Calibri"/>
              </a:rPr>
              <a:t>average </a:t>
            </a:r>
            <a:r>
              <a:rPr lang="en-US" sz="18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growth.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These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are fields </a:t>
            </a:r>
            <a:r>
              <a:rPr lang="en-US" sz="18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that might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require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 additional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attention </a:t>
            </a:r>
            <a:r>
              <a:rPr lang="en-US" sz="1800" dirty="0">
                <a:solidFill>
                  <a:srgbClr val="2571A3"/>
                </a:solidFill>
                <a:latin typeface="Calibri"/>
                <a:cs typeface="Calibri"/>
              </a:rPr>
              <a:t>in </a:t>
            </a:r>
            <a:r>
              <a:rPr lang="en-US" sz="18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lang="en-US" sz="18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upcoming</a:t>
            </a:r>
            <a:r>
              <a:rPr lang="en-US" sz="18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lang="en-US" sz="1800" spc="-5" dirty="0">
                <a:solidFill>
                  <a:srgbClr val="2571A3"/>
                </a:solidFill>
                <a:latin typeface="Calibri"/>
                <a:cs typeface="Calibri"/>
              </a:rPr>
              <a:t>week.</a:t>
            </a:r>
            <a:endParaRPr lang="en-US" sz="1800" dirty="0">
              <a:latin typeface="Calibri"/>
              <a:cs typeface="Calibri"/>
            </a:endParaRPr>
          </a:p>
          <a:p>
            <a:endParaRPr lang="en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6480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30" dirty="0"/>
              <a:t> </a:t>
            </a:r>
            <a:r>
              <a:rPr sz="3200" spc="-5" dirty="0"/>
              <a:t>Production:</a:t>
            </a:r>
            <a:r>
              <a:rPr sz="3200" dirty="0"/>
              <a:t> </a:t>
            </a:r>
            <a:r>
              <a:rPr sz="3200" spc="-5" dirty="0"/>
              <a:t>Spatial</a:t>
            </a:r>
            <a:r>
              <a:rPr sz="3200" dirty="0"/>
              <a:t> </a:t>
            </a:r>
            <a:r>
              <a:rPr sz="3200" spc="-10" dirty="0"/>
              <a:t>View</a:t>
            </a:r>
            <a:r>
              <a:rPr sz="3200" spc="15" dirty="0"/>
              <a:t> </a:t>
            </a:r>
            <a:r>
              <a:rPr sz="3200" dirty="0"/>
              <a:t>– 1/2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3958590" cy="252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of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single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 field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should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have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a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homogeneous outlook throughout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season.</a:t>
            </a:r>
            <a:endParaRPr sz="2000">
              <a:latin typeface="Calibri"/>
              <a:cs typeface="Calibri"/>
            </a:endParaRPr>
          </a:p>
          <a:p>
            <a:pPr marL="355600" marR="20447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Strong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a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might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indicate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part of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responding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less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well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your</a:t>
            </a:r>
            <a:r>
              <a:rPr sz="2000" spc="-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management.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This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could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for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5363" y="853186"/>
            <a:ext cx="398399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410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example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be due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underlying </a:t>
            </a:r>
            <a:r>
              <a:rPr sz="2000" spc="-4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soil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conditions.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In-season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Biomass 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 also be caused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hazards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like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disease</a:t>
            </a:r>
            <a:r>
              <a:rPr sz="2000" spc="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pests.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Biomass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can be used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 </a:t>
            </a:r>
            <a:r>
              <a:rPr sz="2000" spc="-44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delineate</a:t>
            </a:r>
            <a:r>
              <a:rPr sz="2000" spc="2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areas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affected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by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pests.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3500958"/>
            <a:ext cx="6840727" cy="3168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94362-F350-4DC6-BDCA-9F837FFDC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85801"/>
            <a:ext cx="6480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Biomass</a:t>
            </a:r>
            <a:r>
              <a:rPr sz="3200" spc="-30" dirty="0"/>
              <a:t> </a:t>
            </a:r>
            <a:r>
              <a:rPr sz="3200" spc="-5" dirty="0"/>
              <a:t>Production:</a:t>
            </a:r>
            <a:r>
              <a:rPr sz="3200" dirty="0"/>
              <a:t> </a:t>
            </a:r>
            <a:r>
              <a:rPr sz="3200" spc="-5" dirty="0"/>
              <a:t>Spatial</a:t>
            </a:r>
            <a:r>
              <a:rPr sz="3200" dirty="0"/>
              <a:t> </a:t>
            </a:r>
            <a:r>
              <a:rPr sz="3200" spc="-10" dirty="0"/>
              <a:t>View</a:t>
            </a:r>
            <a:r>
              <a:rPr sz="3200" spc="15" dirty="0"/>
              <a:t> </a:t>
            </a:r>
            <a:r>
              <a:rPr sz="3200" dirty="0"/>
              <a:t>– 2/2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7902575" cy="316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If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variability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biomass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production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 a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field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consistent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it</a:t>
            </a:r>
            <a:r>
              <a:rPr sz="2000" spc="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will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likely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indicate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structural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difference,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like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variation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soil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type.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use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this </a:t>
            </a:r>
            <a:r>
              <a:rPr sz="2000" spc="-4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inform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decision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making on: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16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samples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Leaf</a:t>
            </a:r>
            <a:r>
              <a:rPr sz="1600" spc="-4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71A3"/>
                </a:solidFill>
                <a:latin typeface="Calibri"/>
                <a:cs typeface="Calibri"/>
              </a:rPr>
              <a:t>samples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A3C339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Soil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71A3"/>
                </a:solidFill>
                <a:latin typeface="Calibri"/>
                <a:cs typeface="Calibri"/>
              </a:rPr>
              <a:t>moisture </a:t>
            </a:r>
            <a:r>
              <a:rPr sz="1600" spc="-15" dirty="0">
                <a:solidFill>
                  <a:srgbClr val="2571A3"/>
                </a:solidFill>
                <a:latin typeface="Calibri"/>
                <a:cs typeface="Calibri"/>
              </a:rPr>
              <a:t>probes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5"/>
              </a:spcBef>
            </a:pPr>
            <a:r>
              <a:rPr sz="2000" spc="-9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ensure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samples</a:t>
            </a:r>
            <a:r>
              <a:rPr sz="2000" spc="2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 probe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 locations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capture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representative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area(s)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of</a:t>
            </a:r>
            <a:r>
              <a:rPr sz="2000" spc="-3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field.</a:t>
            </a:r>
            <a:endParaRPr sz="2000">
              <a:latin typeface="Calibri"/>
              <a:cs typeface="Calibri"/>
            </a:endParaRPr>
          </a:p>
          <a:p>
            <a:pPr marL="355600" marR="166370" indent="-343535">
              <a:lnSpc>
                <a:spcPct val="100000"/>
              </a:lnSpc>
              <a:spcBef>
                <a:spcPts val="480"/>
              </a:spcBef>
              <a:buClr>
                <a:srgbClr val="A3C339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0" dirty="0">
                <a:solidFill>
                  <a:srgbClr val="2571A3"/>
                </a:solidFill>
                <a:latin typeface="Calibri"/>
                <a:cs typeface="Calibri"/>
              </a:rPr>
              <a:t>You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even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use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these</a:t>
            </a:r>
            <a:r>
              <a:rPr sz="2000" spc="1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insights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to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inform</a:t>
            </a:r>
            <a:r>
              <a:rPr sz="2000" spc="-1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decision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making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new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field, </a:t>
            </a:r>
            <a:r>
              <a:rPr sz="2000" spc="-434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irrigation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71A3"/>
                </a:solidFill>
                <a:latin typeface="Calibri"/>
                <a:cs typeface="Calibri"/>
              </a:rPr>
              <a:t>system</a:t>
            </a:r>
            <a:r>
              <a:rPr sz="2000" spc="5" dirty="0">
                <a:solidFill>
                  <a:srgbClr val="2571A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71A3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2571A3"/>
                </a:solidFill>
                <a:latin typeface="Calibri"/>
                <a:cs typeface="Calibri"/>
              </a:rPr>
              <a:t>farm layout.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23524"/>
            <a:ext cx="9143999" cy="1625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82D2E-280A-4D3D-B4B3-370122ACF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56110" l="12557" r="26702">
                        <a14:foregroundMark x1="18230" y1="51731" x2="18230" y2="51731"/>
                        <a14:foregroundMark x1="19213" y1="53157" x2="19213" y2="53157"/>
                        <a14:foregroundMark x1="19894" y1="56110" x2="19894" y2="56110"/>
                        <a14:foregroundMark x1="17852" y1="54379" x2="17852" y2="54379"/>
                        <a14:foregroundMark x1="18684" y1="53462" x2="18684" y2="53462"/>
                        <a14:foregroundMark x1="19138" y1="52851" x2="19138" y2="52851"/>
                        <a14:foregroundMark x1="20348" y1="52444" x2="20348" y2="52444"/>
                        <a14:foregroundMark x1="20877" y1="51324" x2="20877" y2="51324"/>
                        <a14:foregroundMark x1="22315" y1="50305" x2="22315" y2="50305"/>
                        <a14:foregroundMark x1="23071" y1="49287" x2="23071" y2="49287"/>
                        <a14:foregroundMark x1="23525" y1="48982" x2="23525" y2="48982"/>
                        <a14:foregroundMark x1="24130" y1="48371" x2="24130" y2="48371"/>
                        <a14:foregroundMark x1="24433" y1="47760" x2="24433" y2="47760"/>
                        <a14:foregroundMark x1="17625" y1="50815" x2="17625" y2="50815"/>
                        <a14:foregroundMark x1="16188" y1="50815" x2="16188" y2="50815"/>
                        <a14:foregroundMark x1="15582" y1="47862" x2="15582" y2="47862"/>
                        <a14:foregroundMark x1="16036" y1="47963" x2="16036" y2="47963"/>
                        <a14:foregroundMark x1="16036" y1="47963" x2="16036" y2="47963"/>
                        <a14:foregroundMark x1="15129" y1="47862" x2="15129" y2="47862"/>
                        <a14:foregroundMark x1="15053" y1="47760" x2="15053" y2="47760"/>
                        <a14:foregroundMark x1="14750" y1="47047" x2="14750" y2="47047"/>
                        <a14:foregroundMark x1="20045" y1="47149" x2="20045" y2="47149"/>
                        <a14:foregroundMark x1="20045" y1="47149" x2="20045" y2="47149"/>
                        <a14:foregroundMark x1="21710" y1="47149" x2="21710" y2="47149"/>
                        <a14:foregroundMark x1="22012" y1="47047" x2="22012" y2="47047"/>
                        <a14:foregroundMark x1="22390" y1="46945" x2="22693" y2="46843"/>
                        <a14:foregroundMark x1="24887" y1="46945" x2="24887" y2="46945"/>
                        <a14:foregroundMark x1="23903" y1="46945" x2="23903" y2="46945"/>
                        <a14:foregroundMark x1="21634" y1="46843" x2="21634" y2="46843"/>
                        <a14:foregroundMark x1="21483" y1="46741" x2="21483" y2="46741"/>
                        <a14:foregroundMark x1="21483" y1="46741" x2="21483" y2="46741"/>
                        <a14:foregroundMark x1="21331" y1="46741" x2="21331" y2="46741"/>
                        <a14:foregroundMark x1="21331" y1="46741" x2="21331" y2="46741"/>
                        <a14:foregroundMark x1="21331" y1="46945" x2="21331" y2="46945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1483" y1="46843" x2="21483" y2="46843"/>
                        <a14:foregroundMark x1="20424" y1="43788" x2="20424" y2="43788"/>
                        <a14:foregroundMark x1="20424" y1="43788" x2="20424" y2="43788"/>
                        <a14:foregroundMark x1="20424" y1="43788" x2="20424" y2="4378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365" y1="37678" x2="19365" y2="37678"/>
                        <a14:foregroundMark x1="19516" y1="38187" x2="19516" y2="38187"/>
                        <a14:foregroundMark x1="20424" y1="43686" x2="20424" y2="43686"/>
                        <a14:foregroundMark x1="20424" y1="43788" x2="20424" y2="43788"/>
                        <a14:foregroundMark x1="20424" y1="43788" x2="20424" y2="43788"/>
                        <a14:foregroundMark x1="21483" y1="47047" x2="21483" y2="47047"/>
                        <a14:foregroundMark x1="21483" y1="47047" x2="21483" y2="47047"/>
                        <a14:foregroundMark x1="21407" y1="47047" x2="21407" y2="47047"/>
                        <a14:foregroundMark x1="21407" y1="46741" x2="21407" y2="46741"/>
                        <a14:foregroundMark x1="21407" y1="46741" x2="21407" y2="46741"/>
                        <a14:foregroundMark x1="21483" y1="46741" x2="21634" y2="46741"/>
                        <a14:foregroundMark x1="21634" y1="46843" x2="21710" y2="47047"/>
                        <a14:foregroundMark x1="21483" y1="47047" x2="21407" y2="46945"/>
                        <a14:foregroundMark x1="21029" y1="46029" x2="20877" y2="45418"/>
                        <a14:foregroundMark x1="20424" y1="44094" x2="20424" y2="44094"/>
                        <a14:foregroundMark x1="20348" y1="43686" x2="20348" y2="43686"/>
                        <a14:foregroundMark x1="20348" y1="43686" x2="20348" y2="43890"/>
                        <a14:foregroundMark x1="20499" y1="43686" x2="20575" y2="43992"/>
                        <a14:foregroundMark x1="20499" y1="43890" x2="20348" y2="43483"/>
                        <a14:foregroundMark x1="20348" y1="43381" x2="20348" y2="43381"/>
                        <a14:foregroundMark x1="20348" y1="43585" x2="20575" y2="43890"/>
                        <a14:foregroundMark x1="20575" y1="43992" x2="20575" y2="43992"/>
                        <a14:foregroundMark x1="20424" y1="43585" x2="20424" y2="43585"/>
                        <a14:foregroundMark x1="20424" y1="43483" x2="20575" y2="43788"/>
                        <a14:foregroundMark x1="20575" y1="43788" x2="20575" y2="43788"/>
                        <a14:foregroundMark x1="20726" y1="43992" x2="20877" y2="44297"/>
                        <a14:backgroundMark x1="26324" y1="41242" x2="26324" y2="4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417" r="71519" b="42146"/>
          <a:stretch/>
        </p:blipFill>
        <p:spPr>
          <a:xfrm>
            <a:off x="28815" y="5867400"/>
            <a:ext cx="990600" cy="935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71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3649</Words>
  <Application>Microsoft Office PowerPoint</Application>
  <PresentationFormat>On-screen Show (4:3)</PresentationFormat>
  <Paragraphs>245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MT</vt:lpstr>
      <vt:lpstr>Calibri</vt:lpstr>
      <vt:lpstr>Century Gothic</vt:lpstr>
      <vt:lpstr>Office Theme</vt:lpstr>
      <vt:lpstr>PowerPoint Presentation</vt:lpstr>
      <vt:lpstr>FieldLook Data Products</vt:lpstr>
      <vt:lpstr>Biomass Production  [kg/ha/week]</vt:lpstr>
      <vt:lpstr>Biomass Production: What is it?</vt:lpstr>
      <vt:lpstr>Biomass Production: What can you expect? – 1/2</vt:lpstr>
      <vt:lpstr>Biomass Production: What can you expect? – 2/2</vt:lpstr>
      <vt:lpstr>Biomass Production: Map Overview</vt:lpstr>
      <vt:lpstr>Biomass Production: Spatial View – 1/2</vt:lpstr>
      <vt:lpstr>Biomass Production: Spatial View – 2/2</vt:lpstr>
      <vt:lpstr>Biomass Production: Time Series</vt:lpstr>
      <vt:lpstr>Biomass Production: What else is good to know?</vt:lpstr>
      <vt:lpstr>Vegetation Index  [-]</vt:lpstr>
      <vt:lpstr>Vegetation Index: What is it?</vt:lpstr>
      <vt:lpstr>Vegetation Index: What can you expect?</vt:lpstr>
      <vt:lpstr>Vegetation Index: Spatial View</vt:lpstr>
      <vt:lpstr>Vegetation Index: Time series</vt:lpstr>
      <vt:lpstr>Vegetation Index: What else is good to know?</vt:lpstr>
      <vt:lpstr>Actual Evapotranspiration  (Actual ET)  [mm/week]</vt:lpstr>
      <vt:lpstr>Actual ET: What is it?</vt:lpstr>
      <vt:lpstr>Actual ET: What can you expect? – 1/2</vt:lpstr>
      <vt:lpstr>Actual ET: What can you expect? – 2/2</vt:lpstr>
      <vt:lpstr>Actual ET: Map Overview</vt:lpstr>
      <vt:lpstr>Actual ET: Spatial View</vt:lpstr>
      <vt:lpstr>Actual ET: Time Series</vt:lpstr>
      <vt:lpstr>Actual ET: What else is good to know?</vt:lpstr>
      <vt:lpstr>Evapotranspiration Deficit  (ET deficit)  [mm/week]</vt:lpstr>
      <vt:lpstr>ET Deficit: What is it?</vt:lpstr>
      <vt:lpstr>ET Deficit: What can you expect?</vt:lpstr>
      <vt:lpstr>ET Deficit: Map Overview</vt:lpstr>
      <vt:lpstr>ET Deficit: Spatial View</vt:lpstr>
      <vt:lpstr>ET Deficit: Time Series</vt:lpstr>
      <vt:lpstr>ET Deficit: What else is good to know?</vt:lpstr>
      <vt:lpstr>Biomass Water Use Efficiency  (Biomass WUE) [kg biomass / m3 water]</vt:lpstr>
      <vt:lpstr>Biomass WUE: What is it? – 1/2</vt:lpstr>
      <vt:lpstr>Biomass WUE: What is it? – 2/2</vt:lpstr>
      <vt:lpstr>Biomass WUE: What can you expect?</vt:lpstr>
      <vt:lpstr>Biomass WUE: Spatial View – 1/2</vt:lpstr>
      <vt:lpstr>Biomass WUE: Spatial View – 2/2</vt:lpstr>
      <vt:lpstr>Biomass WUE: Time Series</vt:lpstr>
      <vt:lpstr>Biomass WUE: What else is good to know?</vt:lpstr>
      <vt:lpstr>For more information:  info@fruitlook.co.za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Fieldlook Training</dc:title>
  <dc:creator>Vincent Dupre</dc:creator>
  <cp:lastModifiedBy>Jessica Snoek | eLEAF</cp:lastModifiedBy>
  <cp:revision>1</cp:revision>
  <dcterms:created xsi:type="dcterms:W3CDTF">2021-08-31T08:01:25Z</dcterms:created>
  <dcterms:modified xsi:type="dcterms:W3CDTF">2021-08-31T08:15:42Z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2021-08-31T00:00:00Z</vt:filetime>
  </property>
</Properties>
</file>